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66" r:id="rId1"/>
    <p:sldMasterId id="2147483769" r:id="rId2"/>
    <p:sldMasterId id="2147483672" r:id="rId3"/>
    <p:sldMasterId id="2147483778" r:id="rId4"/>
  </p:sldMasterIdLst>
  <p:notesMasterIdLst>
    <p:notesMasterId r:id="rId47"/>
  </p:notesMasterIdLst>
  <p:handoutMasterIdLst>
    <p:handoutMasterId r:id="rId48"/>
  </p:handoutMasterIdLst>
  <p:sldIdLst>
    <p:sldId id="1035" r:id="rId5"/>
    <p:sldId id="1072" r:id="rId6"/>
    <p:sldId id="1078" r:id="rId7"/>
    <p:sldId id="1084" r:id="rId8"/>
    <p:sldId id="1085" r:id="rId9"/>
    <p:sldId id="1090" r:id="rId10"/>
    <p:sldId id="1092" r:id="rId11"/>
    <p:sldId id="1086" r:id="rId12"/>
    <p:sldId id="1093" r:id="rId13"/>
    <p:sldId id="1125" r:id="rId14"/>
    <p:sldId id="1094" r:id="rId15"/>
    <p:sldId id="1095" r:id="rId16"/>
    <p:sldId id="1096" r:id="rId17"/>
    <p:sldId id="1124" r:id="rId18"/>
    <p:sldId id="1097" r:id="rId19"/>
    <p:sldId id="1100" r:id="rId20"/>
    <p:sldId id="1098" r:id="rId21"/>
    <p:sldId id="1099" r:id="rId22"/>
    <p:sldId id="1101" r:id="rId23"/>
    <p:sldId id="1102" r:id="rId24"/>
    <p:sldId id="1103" r:id="rId25"/>
    <p:sldId id="1104" r:id="rId26"/>
    <p:sldId id="1105" r:id="rId27"/>
    <p:sldId id="1126" r:id="rId28"/>
    <p:sldId id="1106" r:id="rId29"/>
    <p:sldId id="1109" r:id="rId30"/>
    <p:sldId id="1110" r:id="rId31"/>
    <p:sldId id="1111" r:id="rId32"/>
    <p:sldId id="1112" r:id="rId33"/>
    <p:sldId id="1127" r:id="rId34"/>
    <p:sldId id="1113" r:id="rId35"/>
    <p:sldId id="1114" r:id="rId36"/>
    <p:sldId id="1115" r:id="rId37"/>
    <p:sldId id="1128" r:id="rId38"/>
    <p:sldId id="1116" r:id="rId39"/>
    <p:sldId id="1117" r:id="rId40"/>
    <p:sldId id="1118" r:id="rId41"/>
    <p:sldId id="1122" r:id="rId42"/>
    <p:sldId id="1119" r:id="rId43"/>
    <p:sldId id="1130" r:id="rId44"/>
    <p:sldId id="1131" r:id="rId45"/>
    <p:sldId id="1132" r:id="rId46"/>
  </p:sldIdLst>
  <p:sldSz cx="9144000" cy="5143500" type="screen16x9"/>
  <p:notesSz cx="9144000"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15D"/>
    <a:srgbClr val="EF8817"/>
    <a:srgbClr val="D81921"/>
    <a:srgbClr val="63B9AE"/>
    <a:srgbClr val="836845"/>
    <a:srgbClr val="E8E8E8"/>
    <a:srgbClr val="E4E4E4"/>
    <a:srgbClr val="C4B16A"/>
    <a:srgbClr val="F5EFDF"/>
    <a:srgbClr val="D8C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76" autoAdjust="0"/>
    <p:restoredTop sz="85693" autoAdjust="0"/>
  </p:normalViewPr>
  <p:slideViewPr>
    <p:cSldViewPr snapToObjects="1">
      <p:cViewPr varScale="1">
        <p:scale>
          <a:sx n="124" d="100"/>
          <a:sy n="124" d="100"/>
        </p:scale>
        <p:origin x="1398"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80"/>
    </p:cViewPr>
  </p:sorterViewPr>
  <p:notesViewPr>
    <p:cSldViewPr snapToObjects="1">
      <p:cViewPr varScale="1">
        <p:scale>
          <a:sx n="151" d="100"/>
          <a:sy n="151" d="100"/>
        </p:scale>
        <p:origin x="3304" y="192"/>
      </p:cViewPr>
      <p:guideLst>
        <p:guide orient="horz" pos="2160"/>
        <p:guide pos="2880"/>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8764587" y="228600"/>
            <a:ext cx="379413" cy="342900"/>
          </a:xfrm>
          <a:prstGeom prst="rect">
            <a:avLst/>
          </a:prstGeom>
        </p:spPr>
        <p:txBody>
          <a:bodyPr vert="horz" lIns="91440" tIns="45720" rIns="91440" bIns="45720" rtlCol="0" anchor="b"/>
          <a:lstStyle>
            <a:lvl1pPr algn="r">
              <a:defRPr sz="1200"/>
            </a:lvl1pPr>
          </a:lstStyle>
          <a:p>
            <a:fld id="{80C5BA55-396F-46DB-98CB-67F5915743A3}" type="slidenum">
              <a:rPr lang="en-US" smtClean="0"/>
              <a:pPr/>
              <a:t>‹N°›</a:t>
            </a:fld>
            <a:endParaRPr lang="en-US" dirty="0"/>
          </a:p>
        </p:txBody>
      </p:sp>
    </p:spTree>
    <p:extLst>
      <p:ext uri="{BB962C8B-B14F-4D97-AF65-F5344CB8AC3E}">
        <p14:creationId xmlns:p14="http://schemas.microsoft.com/office/powerpoint/2010/main" val="385429610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2/13/2020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‹N°›</a:t>
            </a:fld>
            <a:endParaRPr lang="en-US" dirty="0"/>
          </a:p>
        </p:txBody>
      </p:sp>
    </p:spTree>
    <p:extLst>
      <p:ext uri="{BB962C8B-B14F-4D97-AF65-F5344CB8AC3E}">
        <p14:creationId xmlns:p14="http://schemas.microsoft.com/office/powerpoint/2010/main" val="4265064614"/>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986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e l'image des diapositives 1">
            <a:extLst>
              <a:ext uri="{FF2B5EF4-FFF2-40B4-BE49-F238E27FC236}">
                <a16:creationId xmlns:a16="http://schemas.microsoft.com/office/drawing/2014/main" id="{3A029074-D738-4A5B-BF6D-73C9F4EBFA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Espace réservé des commentaires 2">
            <a:extLst>
              <a:ext uri="{FF2B5EF4-FFF2-40B4-BE49-F238E27FC236}">
                <a16:creationId xmlns:a16="http://schemas.microsoft.com/office/drawing/2014/main" id="{F8DA42D2-7D5A-4317-8756-B17791A19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214020" name="Espace réservé du numéro de diapositive 3">
            <a:extLst>
              <a:ext uri="{FF2B5EF4-FFF2-40B4-BE49-F238E27FC236}">
                <a16:creationId xmlns:a16="http://schemas.microsoft.com/office/drawing/2014/main" id="{36513520-0F14-412B-A08B-1C05C49BC4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A23F39-37BD-4F7B-BA9F-4F9B66E251F8}" type="slidenum">
              <a:rPr lang="fr-FR" altLang="fr-FR">
                <a:latin typeface="Calibri" panose="020F0502020204030204" pitchFamily="34" charset="0"/>
              </a:rPr>
              <a:pPr eaLnBrk="1" hangingPunct="1"/>
              <a:t>3</a:t>
            </a:fld>
            <a:endParaRPr lang="fr-FR" altLang="fr-FR">
              <a:latin typeface="Calibri" panose="020F0502020204030204" pitchFamily="34" charset="0"/>
            </a:endParaRPr>
          </a:p>
        </p:txBody>
      </p:sp>
    </p:spTree>
    <p:extLst>
      <p:ext uri="{BB962C8B-B14F-4D97-AF65-F5344CB8AC3E}">
        <p14:creationId xmlns:p14="http://schemas.microsoft.com/office/powerpoint/2010/main" val="383621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e l'image des diapositives 1">
            <a:extLst>
              <a:ext uri="{FF2B5EF4-FFF2-40B4-BE49-F238E27FC236}">
                <a16:creationId xmlns:a16="http://schemas.microsoft.com/office/drawing/2014/main" id="{AD859853-0AAF-4635-BB1F-3313CBE65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Espace réservé des commentaires 2">
            <a:extLst>
              <a:ext uri="{FF2B5EF4-FFF2-40B4-BE49-F238E27FC236}">
                <a16:creationId xmlns:a16="http://schemas.microsoft.com/office/drawing/2014/main" id="{B41B5734-0275-4F17-9B8B-4E0CBE49AD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215044" name="Espace réservé du numéro de diapositive 3">
            <a:extLst>
              <a:ext uri="{FF2B5EF4-FFF2-40B4-BE49-F238E27FC236}">
                <a16:creationId xmlns:a16="http://schemas.microsoft.com/office/drawing/2014/main" id="{8A419A53-C151-4B31-9F53-A19BFF20553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B26EE9-4DB1-4C10-AFBF-9A1E15C5105B}" type="slidenum">
              <a:rPr lang="fr-BE" altLang="fr-FR">
                <a:latin typeface="Calibri" panose="020F0502020204030204" pitchFamily="34" charset="0"/>
              </a:rPr>
              <a:pPr eaLnBrk="1" hangingPunct="1"/>
              <a:t>4</a:t>
            </a:fld>
            <a:endParaRPr lang="fr-BE" altLang="fr-FR">
              <a:latin typeface="Calibri" panose="020F0502020204030204" pitchFamily="34" charset="0"/>
            </a:endParaRPr>
          </a:p>
        </p:txBody>
      </p:sp>
    </p:spTree>
    <p:extLst>
      <p:ext uri="{BB962C8B-B14F-4D97-AF65-F5344CB8AC3E}">
        <p14:creationId xmlns:p14="http://schemas.microsoft.com/office/powerpoint/2010/main" val="222110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e l'image des diapositives 1">
            <a:extLst>
              <a:ext uri="{FF2B5EF4-FFF2-40B4-BE49-F238E27FC236}">
                <a16:creationId xmlns:a16="http://schemas.microsoft.com/office/drawing/2014/main" id="{82803FE6-4463-400B-911E-1AF20FA9C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Espace réservé des commentaires 2">
            <a:extLst>
              <a:ext uri="{FF2B5EF4-FFF2-40B4-BE49-F238E27FC236}">
                <a16:creationId xmlns:a16="http://schemas.microsoft.com/office/drawing/2014/main" id="{09DC3F6D-FC78-4792-9949-0A0247D4E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209924" name="Espace réservé du numéro de diapositive 3">
            <a:extLst>
              <a:ext uri="{FF2B5EF4-FFF2-40B4-BE49-F238E27FC236}">
                <a16:creationId xmlns:a16="http://schemas.microsoft.com/office/drawing/2014/main" id="{FA483886-BE7C-477D-A32D-334FE7C2B12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9B15B0-1D97-4535-8756-5C980C935D57}" type="slidenum">
              <a:rPr lang="fr-BE" altLang="fr-FR">
                <a:latin typeface="Calibri" panose="020F0502020204030204" pitchFamily="34" charset="0"/>
              </a:rPr>
              <a:pPr eaLnBrk="1" hangingPunct="1"/>
              <a:t>20</a:t>
            </a:fld>
            <a:endParaRPr lang="fr-BE" altLang="fr-FR">
              <a:latin typeface="Calibri" panose="020F0502020204030204" pitchFamily="34" charset="0"/>
            </a:endParaRPr>
          </a:p>
        </p:txBody>
      </p:sp>
    </p:spTree>
    <p:extLst>
      <p:ext uri="{BB962C8B-B14F-4D97-AF65-F5344CB8AC3E}">
        <p14:creationId xmlns:p14="http://schemas.microsoft.com/office/powerpoint/2010/main" val="228375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image des diapositives 1">
            <a:extLst>
              <a:ext uri="{FF2B5EF4-FFF2-40B4-BE49-F238E27FC236}">
                <a16:creationId xmlns:a16="http://schemas.microsoft.com/office/drawing/2014/main" id="{B25B4EBF-01CA-46EB-8531-EB1C9E662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ce réservé des commentaires 2">
            <a:extLst>
              <a:ext uri="{FF2B5EF4-FFF2-40B4-BE49-F238E27FC236}">
                <a16:creationId xmlns:a16="http://schemas.microsoft.com/office/drawing/2014/main" id="{CFA95526-DE56-4632-8629-29EE99921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208900" name="Espace réservé du numéro de diapositive 3">
            <a:extLst>
              <a:ext uri="{FF2B5EF4-FFF2-40B4-BE49-F238E27FC236}">
                <a16:creationId xmlns:a16="http://schemas.microsoft.com/office/drawing/2014/main" id="{50AF4851-9360-459D-A953-FF00A140792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CE249A-5C33-4339-97C5-3BE509CF8331}" type="slidenum">
              <a:rPr lang="fr-BE" altLang="fr-FR">
                <a:latin typeface="Calibri" panose="020F0502020204030204" pitchFamily="34" charset="0"/>
              </a:rPr>
              <a:pPr eaLnBrk="1" hangingPunct="1"/>
              <a:t>24</a:t>
            </a:fld>
            <a:endParaRPr lang="fr-BE" altLang="fr-FR">
              <a:latin typeface="Calibri" panose="020F0502020204030204" pitchFamily="34" charset="0"/>
            </a:endParaRPr>
          </a:p>
        </p:txBody>
      </p:sp>
    </p:spTree>
    <p:extLst>
      <p:ext uri="{BB962C8B-B14F-4D97-AF65-F5344CB8AC3E}">
        <p14:creationId xmlns:p14="http://schemas.microsoft.com/office/powerpoint/2010/main" val="16110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567644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351750598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675042" y="1332970"/>
            <a:ext cx="2433209" cy="2445235"/>
          </a:xfrm>
          <a:prstGeom prst="roundRect">
            <a:avLst>
              <a:gd name="adj" fmla="val 8446"/>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374535" y="1116457"/>
            <a:ext cx="1354706" cy="1354390"/>
          </a:xfrm>
          <a:prstGeom prst="roundRect">
            <a:avLst>
              <a:gd name="adj" fmla="val 11041"/>
            </a:avLst>
          </a:prstGeom>
          <a:ln w="28575">
            <a:solidFill>
              <a:schemeClr val="accent1"/>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1917858" y="1116457"/>
            <a:ext cx="1354706" cy="1354390"/>
          </a:xfrm>
          <a:prstGeom prst="roundRect">
            <a:avLst>
              <a:gd name="adj" fmla="val 13151"/>
            </a:avLst>
          </a:prstGeom>
          <a:ln w="28575">
            <a:solidFill>
              <a:schemeClr val="accent2"/>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3461181" y="1116457"/>
            <a:ext cx="1354706" cy="1354390"/>
          </a:xfrm>
          <a:prstGeom prst="roundRect">
            <a:avLst>
              <a:gd name="adj" fmla="val 11744"/>
            </a:avLst>
          </a:prstGeom>
          <a:ln w="28575">
            <a:solidFill>
              <a:schemeClr val="accent3"/>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006192" y="1116457"/>
            <a:ext cx="1354706" cy="1354390"/>
          </a:xfrm>
          <a:prstGeom prst="roundRect">
            <a:avLst>
              <a:gd name="adj" fmla="val 7524"/>
            </a:avLst>
          </a:prstGeom>
          <a:ln w="28575">
            <a:solidFill>
              <a:schemeClr val="accent4"/>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0" name="Picture Placeholder 6"/>
          <p:cNvSpPr>
            <a:spLocks noGrp="1"/>
          </p:cNvSpPr>
          <p:nvPr>
            <p:ph type="pic" sz="quarter" idx="16"/>
          </p:nvPr>
        </p:nvSpPr>
        <p:spPr>
          <a:xfrm>
            <a:off x="3169669" y="1307178"/>
            <a:ext cx="1354706" cy="1354390"/>
          </a:xfrm>
          <a:prstGeom prst="roundRect">
            <a:avLst>
              <a:gd name="adj" fmla="val 11744"/>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4630151" y="1307178"/>
            <a:ext cx="1354706" cy="1354390"/>
          </a:xfrm>
          <a:prstGeom prst="roundRect">
            <a:avLst>
              <a:gd name="adj" fmla="val 7524"/>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6" name="Picture Placeholder 6"/>
          <p:cNvSpPr>
            <a:spLocks noGrp="1"/>
          </p:cNvSpPr>
          <p:nvPr>
            <p:ph type="pic" sz="quarter" idx="14"/>
          </p:nvPr>
        </p:nvSpPr>
        <p:spPr>
          <a:xfrm>
            <a:off x="2697518" y="2405288"/>
            <a:ext cx="973180" cy="972954"/>
          </a:xfrm>
          <a:prstGeom prst="ellipse">
            <a:avLst/>
          </a:prstGeom>
          <a:solidFill>
            <a:schemeClr val="bg1">
              <a:lumMod val="95000"/>
            </a:schemeClr>
          </a:solidFill>
          <a:ln w="28575">
            <a:solidFill>
              <a:schemeClr val="accent1"/>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4043914" y="1033042"/>
            <a:ext cx="973180" cy="972954"/>
          </a:xfrm>
          <a:prstGeom prst="ellipse">
            <a:avLst/>
          </a:prstGeom>
          <a:solidFill>
            <a:schemeClr val="bg1">
              <a:lumMod val="95000"/>
            </a:schemeClr>
          </a:solidFill>
          <a:ln w="28575">
            <a:solidFill>
              <a:schemeClr val="accent2"/>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5418560" y="2398767"/>
            <a:ext cx="973180" cy="972954"/>
          </a:xfrm>
          <a:prstGeom prst="ellipse">
            <a:avLst/>
          </a:prstGeom>
          <a:solidFill>
            <a:schemeClr val="bg1">
              <a:lumMod val="95000"/>
            </a:schemeClr>
          </a:solidFill>
          <a:ln w="28575">
            <a:solidFill>
              <a:schemeClr val="accent3"/>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4049373" y="3759287"/>
            <a:ext cx="973180" cy="972954"/>
          </a:xfrm>
          <a:prstGeom prst="ellipse">
            <a:avLst/>
          </a:prstGeom>
          <a:solidFill>
            <a:schemeClr val="bg1">
              <a:lumMod val="95000"/>
            </a:schemeClr>
          </a:solidFill>
          <a:ln w="28575">
            <a:solidFill>
              <a:schemeClr val="accent4"/>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3" name="Picture Placeholder 6"/>
          <p:cNvSpPr>
            <a:spLocks noGrp="1"/>
          </p:cNvSpPr>
          <p:nvPr>
            <p:ph type="pic" sz="quarter" idx="10" hasCustomPrompt="1"/>
          </p:nvPr>
        </p:nvSpPr>
        <p:spPr>
          <a:xfrm>
            <a:off x="0" y="954312"/>
            <a:ext cx="9143998" cy="3691290"/>
          </a:xfrm>
          <a:prstGeom prst="downArrowCallout">
            <a:avLst>
              <a:gd name="adj1" fmla="val 50000"/>
              <a:gd name="adj2" fmla="val 15352"/>
              <a:gd name="adj3" fmla="val 5443"/>
              <a:gd name="adj4" fmla="val 94557"/>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4456786" cy="4587995"/>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4687214" y="-20565"/>
            <a:ext cx="4456786" cy="4530388"/>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3222955"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241532359"/>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356921"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270925"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181346"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8"/>
            <a:ext cx="2698091" cy="255001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1927015575"/>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269811161"/>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3765503" y="1036926"/>
            <a:ext cx="2520524" cy="3723890"/>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097281" y="1318654"/>
            <a:ext cx="2437794" cy="3202641"/>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5608927" y="1318654"/>
            <a:ext cx="2437794" cy="3202641"/>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3258581" y="1079134"/>
            <a:ext cx="2735941" cy="3681682"/>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29" name="Picture Placeholder 6"/>
          <p:cNvSpPr>
            <a:spLocks noGrp="1"/>
          </p:cNvSpPr>
          <p:nvPr>
            <p:ph type="pic" sz="quarter" idx="10" hasCustomPrompt="1"/>
          </p:nvPr>
        </p:nvSpPr>
        <p:spPr>
          <a:xfrm>
            <a:off x="356920"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3270925"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6181346"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356920"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6181346"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3270925"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22250" y="161925"/>
            <a:ext cx="4410075" cy="4426070"/>
          </a:xfrm>
          <a:prstGeom prst="round1Rect">
            <a:avLst>
              <a:gd name="adj" fmla="val 5318"/>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4805150" y="162540"/>
            <a:ext cx="4116180" cy="3388530"/>
          </a:xfrm>
          <a:prstGeom prst="round1Rect">
            <a:avLst>
              <a:gd name="adj" fmla="val 6441"/>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4805149" y="3734164"/>
            <a:ext cx="4116180" cy="853831"/>
          </a:xfrm>
          <a:prstGeom prst="rect">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3EFD4E9-2803-364D-91D0-5BD73EE4A1BF}"/>
              </a:ext>
            </a:extLst>
          </p:cNvPr>
          <p:cNvSpPr txBox="1">
            <a:spLocks/>
          </p:cNvSpPr>
          <p:nvPr userDrawn="1"/>
        </p:nvSpPr>
        <p:spPr>
          <a:xfrm>
            <a:off x="6666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4D55BF2A-BE97-4F44-BC5D-B67E2A59D9FD}"/>
              </a:ext>
            </a:extLst>
          </p:cNvPr>
          <p:cNvSpPr txBox="1"/>
          <p:nvPr userDrawn="1"/>
        </p:nvSpPr>
        <p:spPr>
          <a:xfrm>
            <a:off x="666668" y="1182711"/>
            <a:ext cx="3685064" cy="323165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don't look even slightly believable. </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F48E3BE3-BCB1-9842-9302-FC2E3C29CC16}"/>
              </a:ext>
            </a:extLst>
          </p:cNvPr>
          <p:cNvSpPr txBox="1">
            <a:spLocks/>
          </p:cNvSpPr>
          <p:nvPr userDrawn="1"/>
        </p:nvSpPr>
        <p:spPr>
          <a:xfrm>
            <a:off x="47868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0885899B-F484-0945-AF7F-E72235A8BA38}"/>
              </a:ext>
            </a:extLst>
          </p:cNvPr>
          <p:cNvSpPr txBox="1"/>
          <p:nvPr userDrawn="1"/>
        </p:nvSpPr>
        <p:spPr>
          <a:xfrm>
            <a:off x="4786868" y="1237066"/>
            <a:ext cx="3685064" cy="323165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don't look even slightly believable.</a:t>
            </a:r>
          </a:p>
        </p:txBody>
      </p:sp>
    </p:spTree>
    <p:extLst>
      <p:ext uri="{BB962C8B-B14F-4D97-AF65-F5344CB8AC3E}">
        <p14:creationId xmlns:p14="http://schemas.microsoft.com/office/powerpoint/2010/main" val="39638718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654059" y="1260100"/>
            <a:ext cx="1887010" cy="329264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000"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404911891"/>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67991" y="1472626"/>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2822643" y="1472626"/>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4829092" y="1472626"/>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6835350" y="1472626"/>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5416690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1" y="1"/>
            <a:ext cx="9144000" cy="2974997"/>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3418406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215381"/>
            <a:ext cx="9144000" cy="3257400"/>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7963832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660456" y="1419611"/>
            <a:ext cx="3681115" cy="3225991"/>
          </a:xfrm>
          <a:prstGeom prst="rect">
            <a:avLst/>
          </a:prstGeom>
          <a:solidFill>
            <a:schemeClr val="bg1">
              <a:lumMod val="95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3793993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492041" y="1211542"/>
            <a:ext cx="2780547" cy="1579784"/>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5" name="Picture Placeholder 7"/>
          <p:cNvSpPr>
            <a:spLocks noGrp="1"/>
          </p:cNvSpPr>
          <p:nvPr>
            <p:ph type="pic" sz="quarter" idx="15" hasCustomPrompt="1"/>
          </p:nvPr>
        </p:nvSpPr>
        <p:spPr>
          <a:xfrm>
            <a:off x="2848738" y="2127250"/>
            <a:ext cx="2031271" cy="1270468"/>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107693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6473031" y="982438"/>
            <a:ext cx="1780328" cy="2385429"/>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5913617" y="2049672"/>
            <a:ext cx="786824" cy="1417427"/>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931162547"/>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Picture Placeholder 7"/>
          <p:cNvSpPr>
            <a:spLocks noGrp="1"/>
          </p:cNvSpPr>
          <p:nvPr>
            <p:ph type="pic" sz="quarter" idx="10" hasCustomPrompt="1"/>
          </p:nvPr>
        </p:nvSpPr>
        <p:spPr>
          <a:xfrm>
            <a:off x="647310"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1" hasCustomPrompt="1"/>
          </p:nvPr>
        </p:nvSpPr>
        <p:spPr>
          <a:xfrm>
            <a:off x="4786868"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72156020"/>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11" hasCustomPrompt="1"/>
          </p:nvPr>
        </p:nvSpPr>
        <p:spPr>
          <a:xfrm>
            <a:off x="4786868" y="2283715"/>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219433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13958339-DAE0-6744-B769-BEF43D5BA592}"/>
              </a:ext>
            </a:extLst>
          </p:cNvPr>
          <p:cNvSpPr txBox="1">
            <a:spLocks/>
          </p:cNvSpPr>
          <p:nvPr userDrawn="1"/>
        </p:nvSpPr>
        <p:spPr>
          <a:xfrm>
            <a:off x="666668" y="117239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One Column Text Slide</a:t>
            </a:r>
          </a:p>
        </p:txBody>
      </p:sp>
      <p:sp>
        <p:nvSpPr>
          <p:cNvPr id="6" name="TextBox 5">
            <a:extLst>
              <a:ext uri="{FF2B5EF4-FFF2-40B4-BE49-F238E27FC236}">
                <a16:creationId xmlns:a16="http://schemas.microsoft.com/office/drawing/2014/main" id="{76A6F5CB-C268-D447-B0D5-8A58A7878EBF}"/>
              </a:ext>
            </a:extLst>
          </p:cNvPr>
          <p:cNvSpPr txBox="1"/>
          <p:nvPr userDrawn="1"/>
        </p:nvSpPr>
        <p:spPr>
          <a:xfrm>
            <a:off x="666668" y="1419610"/>
            <a:ext cx="7822608"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predefined chunks as necessary, making this the first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the majority have suffered alteration in some form, by injected </a:t>
            </a:r>
            <a:r>
              <a:rPr lang="en-US" sz="1400" dirty="0" err="1">
                <a:solidFill>
                  <a:schemeClr val="tx1">
                    <a:lumMod val="50000"/>
                    <a:lumOff val="50000"/>
                  </a:schemeClr>
                </a:solidFill>
                <a:latin typeface="Calibri" panose="020F0502020204030204" pitchFamily="34" charset="0"/>
                <a:cs typeface="Calibri" panose="020F0502020204030204" pitchFamily="34" charset="0"/>
              </a:rPr>
              <a:t>humour</a:t>
            </a:r>
            <a:r>
              <a:rPr lang="en-US" sz="1400" dirty="0">
                <a:solidFill>
                  <a:schemeClr val="tx1">
                    <a:lumMod val="50000"/>
                    <a:lumOff val="50000"/>
                  </a:schemeClr>
                </a:solidFill>
                <a:latin typeface="Calibri" panose="020F0502020204030204" pitchFamily="34" charset="0"/>
                <a:cs typeface="Calibri" panose="020F0502020204030204" pitchFamily="34" charset="0"/>
              </a:rPr>
              <a:t>, or randomized words which don't look even slightly believable. If you are going to use A passage of lorem ipsum, you need to be sure there isn't anything embarrassing hidden in the middle of text. All the lorem ipsum generators.</a:t>
            </a:r>
          </a:p>
        </p:txBody>
      </p:sp>
      <p:sp>
        <p:nvSpPr>
          <p:cNvPr id="9" name="Title 1">
            <a:extLst>
              <a:ext uri="{FF2B5EF4-FFF2-40B4-BE49-F238E27FC236}">
                <a16:creationId xmlns:a16="http://schemas.microsoft.com/office/drawing/2014/main" id="{664E27D0-0CFB-434E-A2EC-59DE2221D53E}"/>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659B1942-748C-7C47-82DA-FA64349FF8E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7F7F4-B79F-40A6-93F8-C9BFEAD7F568}"/>
              </a:ext>
            </a:extLst>
          </p:cNvPr>
          <p:cNvSpPr>
            <a:spLocks noGrp="1"/>
          </p:cNvSpPr>
          <p:nvPr>
            <p:ph type="title"/>
          </p:nvPr>
        </p:nvSpPr>
        <p:spPr>
          <a:xfrm>
            <a:off x="628650" y="273844"/>
            <a:ext cx="7886700" cy="994172"/>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84BECA-E612-47A3-8D72-F343E29F9BC4}"/>
              </a:ext>
            </a:extLst>
          </p:cNvPr>
          <p:cNvSpPr>
            <a:spLocks noGrp="1"/>
          </p:cNvSpPr>
          <p:nvPr>
            <p:ph idx="1"/>
          </p:nvPr>
        </p:nvSpPr>
        <p:spPr>
          <a:xfrm>
            <a:off x="628650" y="1369219"/>
            <a:ext cx="78867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E137DCF-131A-46BB-9925-9D7632C49E93}"/>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13-02-20</a:t>
            </a:fld>
            <a:endParaRPr lang="fr-BE"/>
          </a:p>
        </p:txBody>
      </p:sp>
      <p:sp>
        <p:nvSpPr>
          <p:cNvPr id="5" name="Espace réservé du pied de page 4">
            <a:extLst>
              <a:ext uri="{FF2B5EF4-FFF2-40B4-BE49-F238E27FC236}">
                <a16:creationId xmlns:a16="http://schemas.microsoft.com/office/drawing/2014/main" id="{F460BB98-AB05-46BD-BE19-256D46FC0AFB}"/>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34E805E4-C9ED-433C-B91F-AF4A4224F70C}"/>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3197911954"/>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33B397-21A1-4586-9149-5C196757504B}"/>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13-02-20</a:t>
            </a:fld>
            <a:endParaRPr lang="fr-BE"/>
          </a:p>
        </p:txBody>
      </p:sp>
      <p:sp>
        <p:nvSpPr>
          <p:cNvPr id="3" name="Espace réservé du pied de page 2">
            <a:extLst>
              <a:ext uri="{FF2B5EF4-FFF2-40B4-BE49-F238E27FC236}">
                <a16:creationId xmlns:a16="http://schemas.microsoft.com/office/drawing/2014/main" id="{29032088-4C1E-43D6-8BE9-6D4001E0FD66}"/>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AAF8C621-95DA-4266-9008-4A631B338847}"/>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53479556"/>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E3B9D-6CC5-4BC8-ACC1-802AA1C08A7B}"/>
              </a:ext>
            </a:extLst>
          </p:cNvPr>
          <p:cNvSpPr>
            <a:spLocks noGrp="1"/>
          </p:cNvSpPr>
          <p:nvPr>
            <p:ph type="title"/>
          </p:nvPr>
        </p:nvSpPr>
        <p:spPr>
          <a:xfrm>
            <a:off x="628650" y="273844"/>
            <a:ext cx="7886700" cy="994172"/>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455D5F5-19EA-4333-A15A-E5E2C576365E}"/>
              </a:ext>
            </a:extLst>
          </p:cNvPr>
          <p:cNvSpPr>
            <a:spLocks noGrp="1"/>
          </p:cNvSpPr>
          <p:nvPr>
            <p:ph sz="half" idx="1"/>
          </p:nvPr>
        </p:nvSpPr>
        <p:spPr>
          <a:xfrm>
            <a:off x="6286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3781F68-4686-49E0-A1E8-E77BCA8B0F83}"/>
              </a:ext>
            </a:extLst>
          </p:cNvPr>
          <p:cNvSpPr>
            <a:spLocks noGrp="1"/>
          </p:cNvSpPr>
          <p:nvPr>
            <p:ph sz="half" idx="2"/>
          </p:nvPr>
        </p:nvSpPr>
        <p:spPr>
          <a:xfrm>
            <a:off x="46291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CED93C1D-3D95-4D66-8B4F-40761074077D}"/>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13-02-20</a:t>
            </a:fld>
            <a:endParaRPr lang="fr-BE"/>
          </a:p>
        </p:txBody>
      </p:sp>
      <p:sp>
        <p:nvSpPr>
          <p:cNvPr id="6" name="Espace réservé du pied de page 5">
            <a:extLst>
              <a:ext uri="{FF2B5EF4-FFF2-40B4-BE49-F238E27FC236}">
                <a16:creationId xmlns:a16="http://schemas.microsoft.com/office/drawing/2014/main" id="{96FF0705-456F-41F3-8F51-08E3B269C1EE}"/>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AA3BB6D0-9D0D-4244-9801-D0B17B3F3A56}"/>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1549199158"/>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60FC0-3701-4741-90CB-802DFD4727F5}"/>
              </a:ext>
            </a:extLst>
          </p:cNvPr>
          <p:cNvSpPr>
            <a:spLocks noGrp="1"/>
          </p:cNvSpPr>
          <p:nvPr>
            <p:ph type="title"/>
          </p:nvPr>
        </p:nvSpPr>
        <p:spPr>
          <a:xfrm>
            <a:off x="629841" y="273844"/>
            <a:ext cx="7886700" cy="994172"/>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42FC837-0481-4A67-B2A8-8DC13FB76415}"/>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67A4691-14AE-4114-B6C2-5A6CC97708F6}"/>
              </a:ext>
            </a:extLst>
          </p:cNvPr>
          <p:cNvSpPr>
            <a:spLocks noGrp="1"/>
          </p:cNvSpPr>
          <p:nvPr>
            <p:ph sz="half" idx="2"/>
          </p:nvPr>
        </p:nvSpPr>
        <p:spPr>
          <a:xfrm>
            <a:off x="629842" y="1878806"/>
            <a:ext cx="3868340" cy="2763441"/>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67EADBF-46C8-41F1-88E1-D9B132AD99C4}"/>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558BD2D-A0C5-4701-9A2F-15453056AA2C}"/>
              </a:ext>
            </a:extLst>
          </p:cNvPr>
          <p:cNvSpPr>
            <a:spLocks noGrp="1"/>
          </p:cNvSpPr>
          <p:nvPr>
            <p:ph sz="quarter" idx="4"/>
          </p:nvPr>
        </p:nvSpPr>
        <p:spPr>
          <a:xfrm>
            <a:off x="4629150" y="1878806"/>
            <a:ext cx="3887391" cy="2763441"/>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2C8D4B8E-BD90-418B-AD6B-DAB0536F0C36}"/>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13-02-20</a:t>
            </a:fld>
            <a:endParaRPr lang="fr-BE"/>
          </a:p>
        </p:txBody>
      </p:sp>
      <p:sp>
        <p:nvSpPr>
          <p:cNvPr id="8" name="Espace réservé du pied de page 7">
            <a:extLst>
              <a:ext uri="{FF2B5EF4-FFF2-40B4-BE49-F238E27FC236}">
                <a16:creationId xmlns:a16="http://schemas.microsoft.com/office/drawing/2014/main" id="{CDFBDDB6-2144-4D0C-991E-A0284C9769B5}"/>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9" name="Espace réservé du numéro de diapositive 8">
            <a:extLst>
              <a:ext uri="{FF2B5EF4-FFF2-40B4-BE49-F238E27FC236}">
                <a16:creationId xmlns:a16="http://schemas.microsoft.com/office/drawing/2014/main" id="{678DACF5-108C-4377-B278-8E3A988EA311}"/>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1179352617"/>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fr-FR"/>
              <a:t>Modifiez le style du titre</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69103390"/>
      </p:ext>
    </p:extLst>
  </p:cSld>
  <p:clrMapOvr>
    <a:masterClrMapping/>
  </p:clrMapOvr>
  <p:transition spd="slow">
    <p:cover/>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74100309"/>
      </p:ext>
    </p:extLst>
  </p:cSld>
  <p:clrMapOvr>
    <a:masterClrMapping/>
  </p:clrMapOvr>
  <p:transition spd="slow">
    <p:cove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fr-FR"/>
              <a:t>Modifiez le style du titre</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6700976"/>
      </p:ext>
    </p:extLst>
  </p:cSld>
  <p:clrMapOvr>
    <a:masterClrMapping/>
  </p:clrMapOvr>
  <p:transition spd="slow">
    <p:cove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15619751"/>
      </p:ext>
    </p:extLst>
  </p:cSld>
  <p:clrMapOvr>
    <a:masterClrMapping/>
  </p:clrMapOvr>
  <p:transition spd="slow">
    <p:cove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fr-FR"/>
              <a:t>Modifiez le style du titre</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6058" y="2305048"/>
            <a:ext cx="3658793" cy="20383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2305048"/>
            <a:ext cx="3656408" cy="20383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43855499"/>
      </p:ext>
    </p:extLst>
  </p:cSld>
  <p:clrMapOvr>
    <a:masterClrMapping/>
  </p:clrMapOvr>
  <p:transition spd="slow">
    <p:cove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47888690"/>
      </p:ext>
    </p:extLst>
  </p:cSld>
  <p:clrMapOvr>
    <a:masterClrMapping/>
  </p:clrMapOvr>
  <p:transition spd="slow">
    <p:cove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5DF394-21C1-0048-A0E4-5252118E5582}"/>
              </a:ext>
            </a:extLst>
          </p:cNvPr>
          <p:cNvSpPr txBox="1">
            <a:spLocks/>
          </p:cNvSpPr>
          <p:nvPr userDrawn="1"/>
        </p:nvSpPr>
        <p:spPr>
          <a:xfrm>
            <a:off x="6666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8DBFF0B5-E4C2-5B41-8AC5-7FCC8EC2C66A}"/>
              </a:ext>
            </a:extLst>
          </p:cNvPr>
          <p:cNvSpPr txBox="1"/>
          <p:nvPr userDrawn="1"/>
        </p:nvSpPr>
        <p:spPr>
          <a:xfrm>
            <a:off x="666668" y="1528713"/>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58D3AF42-84CB-4845-94A8-263431FB7BB5}"/>
              </a:ext>
            </a:extLst>
          </p:cNvPr>
          <p:cNvSpPr txBox="1">
            <a:spLocks/>
          </p:cNvSpPr>
          <p:nvPr userDrawn="1"/>
        </p:nvSpPr>
        <p:spPr>
          <a:xfrm>
            <a:off x="47868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7C4DD290-EF78-9F41-8C90-72E5DACB1E4F}"/>
              </a:ext>
            </a:extLst>
          </p:cNvPr>
          <p:cNvSpPr txBox="1"/>
          <p:nvPr userDrawn="1"/>
        </p:nvSpPr>
        <p:spPr>
          <a:xfrm>
            <a:off x="4786868" y="1532730"/>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p>
        </p:txBody>
      </p:sp>
      <p:sp>
        <p:nvSpPr>
          <p:cNvPr id="9" name="Title 1">
            <a:extLst>
              <a:ext uri="{FF2B5EF4-FFF2-40B4-BE49-F238E27FC236}">
                <a16:creationId xmlns:a16="http://schemas.microsoft.com/office/drawing/2014/main" id="{E2EF6122-B09E-394E-841C-D810F7770821}"/>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E5194CC7-261D-9149-AB09-44281945C26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723757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66708894"/>
      </p:ext>
    </p:extLst>
  </p:cSld>
  <p:clrMapOvr>
    <a:masterClrMapping/>
  </p:clrMapOvr>
  <p:transition spd="slow">
    <p:cover/>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4204120"/>
      </p:ext>
    </p:extLst>
  </p:cSld>
  <p:clrMapOvr>
    <a:masterClrMapping/>
  </p:clrMapOvr>
  <p:transition spd="slow">
    <p:cover/>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47824755"/>
      </p:ext>
    </p:extLst>
  </p:cSld>
  <p:clrMapOvr>
    <a:masterClrMapping/>
  </p:clrMapOvr>
  <p:transition spd="slow">
    <p:cover/>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984188970"/>
      </p:ext>
    </p:extLst>
  </p:cSld>
  <p:clrMapOvr>
    <a:masterClrMapping/>
  </p:clrMapOvr>
  <p:transition spd="slow">
    <p:cover/>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fr-FR"/>
              <a:t>Modifiez le style du titre</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98420456"/>
      </p:ext>
    </p:extLst>
  </p:cSld>
  <p:clrMapOvr>
    <a:masterClrMapping/>
  </p:clrMapOvr>
  <p:transition spd="slow">
    <p:cover/>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fr-FR"/>
              <a:t>Modifiez le style du titre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latin typeface="Arial" panose="020B0604020202020204" pitchFamily="34" charset="0"/>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415510303"/>
      </p:ext>
    </p:extLst>
  </p:cSld>
  <p:clrMapOvr>
    <a:masterClrMapping/>
  </p:clrMapOvr>
  <p:transition spd="slow">
    <p:cover/>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fr-FR"/>
              <a:t>Modifiez le style du titre</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77483747"/>
      </p:ext>
    </p:extLst>
  </p:cSld>
  <p:clrMapOvr>
    <a:masterClrMapping/>
  </p:clrMapOvr>
  <p:transition spd="slow">
    <p:cover/>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fr-FR"/>
              <a:t>Modifiez le style du titre</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18662001"/>
      </p:ext>
    </p:extLst>
  </p:cSld>
  <p:clrMapOvr>
    <a:masterClrMapping/>
  </p:clrMapOvr>
  <p:transition spd="slow">
    <p:cover/>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fr-FR"/>
              <a:t>Modifiez le style du titre</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36790636"/>
      </p:ext>
    </p:extLst>
  </p:cSld>
  <p:clrMapOvr>
    <a:masterClrMapping/>
  </p:clrMapOvr>
  <p:transition spd="slow">
    <p:cover/>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63140291"/>
      </p:ext>
    </p:extLst>
  </p:cSld>
  <p:clrMapOvr>
    <a:masterClrMapping/>
  </p:clrMapOvr>
  <p:transition spd="slow">
    <p:cove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2 columns + imag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5DF394-21C1-0048-A0E4-5252118E5582}"/>
              </a:ext>
            </a:extLst>
          </p:cNvPr>
          <p:cNvSpPr txBox="1">
            <a:spLocks/>
          </p:cNvSpPr>
          <p:nvPr userDrawn="1"/>
        </p:nvSpPr>
        <p:spPr>
          <a:xfrm>
            <a:off x="6666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8DBFF0B5-E4C2-5B41-8AC5-7FCC8EC2C66A}"/>
              </a:ext>
            </a:extLst>
          </p:cNvPr>
          <p:cNvSpPr txBox="1"/>
          <p:nvPr userDrawn="1"/>
        </p:nvSpPr>
        <p:spPr>
          <a:xfrm>
            <a:off x="666668" y="1528713"/>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58D3AF42-84CB-4845-94A8-263431FB7BB5}"/>
              </a:ext>
            </a:extLst>
          </p:cNvPr>
          <p:cNvSpPr txBox="1">
            <a:spLocks/>
          </p:cNvSpPr>
          <p:nvPr userDrawn="1"/>
        </p:nvSpPr>
        <p:spPr>
          <a:xfrm>
            <a:off x="47868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7C4DD290-EF78-9F41-8C90-72E5DACB1E4F}"/>
              </a:ext>
            </a:extLst>
          </p:cNvPr>
          <p:cNvSpPr txBox="1"/>
          <p:nvPr userDrawn="1"/>
        </p:nvSpPr>
        <p:spPr>
          <a:xfrm>
            <a:off x="4786868" y="1532730"/>
            <a:ext cx="3685064" cy="86177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p:txBody>
      </p:sp>
      <p:sp>
        <p:nvSpPr>
          <p:cNvPr id="9" name="Title 1">
            <a:extLst>
              <a:ext uri="{FF2B5EF4-FFF2-40B4-BE49-F238E27FC236}">
                <a16:creationId xmlns:a16="http://schemas.microsoft.com/office/drawing/2014/main" id="{E2EF6122-B09E-394E-841C-D810F7770821}"/>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E5194CC7-261D-9149-AB09-44281945C26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8" name="Picture Placeholder 3">
            <a:extLst>
              <a:ext uri="{FF2B5EF4-FFF2-40B4-BE49-F238E27FC236}">
                <a16:creationId xmlns:a16="http://schemas.microsoft.com/office/drawing/2014/main" id="{C0CB551C-4CCB-244C-804A-DC73A3306543}"/>
              </a:ext>
            </a:extLst>
          </p:cNvPr>
          <p:cNvSpPr>
            <a:spLocks noGrp="1"/>
          </p:cNvSpPr>
          <p:nvPr>
            <p:ph type="pic" sz="quarter" idx="11"/>
          </p:nvPr>
        </p:nvSpPr>
        <p:spPr>
          <a:xfrm>
            <a:off x="4786868" y="2497361"/>
            <a:ext cx="3709822" cy="2185865"/>
          </a:xfrm>
          <a:prstGeom prst="rect">
            <a:avLst/>
          </a:prstGeom>
        </p:spPr>
      </p:sp>
    </p:spTree>
    <p:extLst>
      <p:ext uri="{BB962C8B-B14F-4D97-AF65-F5344CB8AC3E}">
        <p14:creationId xmlns:p14="http://schemas.microsoft.com/office/powerpoint/2010/main" val="8637704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19237230"/>
      </p:ext>
    </p:extLst>
  </p:cSld>
  <p:clrMapOvr>
    <a:masterClrMapping/>
  </p:clrMapOvr>
  <p:transition spd="slow">
    <p:cover/>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3559216964"/>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075139"/>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432700691"/>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73987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2" name="Picture Placeholder 6"/>
          <p:cNvSpPr>
            <a:spLocks noGrp="1"/>
          </p:cNvSpPr>
          <p:nvPr>
            <p:ph type="pic" sz="quarter" idx="14" hasCustomPrompt="1"/>
          </p:nvPr>
        </p:nvSpPr>
        <p:spPr>
          <a:xfrm>
            <a:off x="3891241" y="1257546"/>
            <a:ext cx="1361372" cy="1361054"/>
          </a:xfrm>
          <a:prstGeom prst="ellipse">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0" hasCustomPrompt="1"/>
          </p:nvPr>
        </p:nvSpPr>
        <p:spPr>
          <a:xfrm>
            <a:off x="0" y="0"/>
            <a:ext cx="9143998" cy="1938073"/>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ellipse">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ellipse">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ellipse">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ellipse">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roundRect">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roundRect">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roundRect">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roundRect">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theme" Target="../theme/theme3.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image" Target="../media/image4.jpeg"/><Relationship Id="rId8" Type="http://schemas.openxmlformats.org/officeDocument/2006/relationships/slideLayout" Target="../slideLayouts/slideLayout10.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2.jpe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1.jpe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6.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1D7A9-EE3B-DC4B-9CD6-F135EF944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pic>
        <p:nvPicPr>
          <p:cNvPr id="7" name="Picture 6">
            <a:extLst>
              <a:ext uri="{FF2B5EF4-FFF2-40B4-BE49-F238E27FC236}">
                <a16:creationId xmlns:a16="http://schemas.microsoft.com/office/drawing/2014/main" id="{32C9A610-D506-2D42-8370-EF3567068E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62" r="2625" b="47298"/>
          <a:stretch/>
        </p:blipFill>
        <p:spPr>
          <a:xfrm>
            <a:off x="7963" y="4415174"/>
            <a:ext cx="9101906" cy="518463"/>
          </a:xfrm>
          <a:prstGeom prst="rect">
            <a:avLst/>
          </a:prstGeom>
        </p:spPr>
      </p:pic>
      <p:sp>
        <p:nvSpPr>
          <p:cNvPr id="3" name="ZoneTexte 2">
            <a:extLst>
              <a:ext uri="{FF2B5EF4-FFF2-40B4-BE49-F238E27FC236}">
                <a16:creationId xmlns:a16="http://schemas.microsoft.com/office/drawing/2014/main" id="{F326FEDC-DD7B-44C9-BF97-36626FBBE39B}"/>
              </a:ext>
            </a:extLst>
          </p:cNvPr>
          <p:cNvSpPr txBox="1"/>
          <p:nvPr userDrawn="1"/>
        </p:nvSpPr>
        <p:spPr>
          <a:xfrm>
            <a:off x="0" y="4884409"/>
            <a:ext cx="9143999" cy="276999"/>
          </a:xfrm>
          <a:prstGeom prst="rect">
            <a:avLst/>
          </a:prstGeom>
          <a:solidFill>
            <a:srgbClr val="D81921"/>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25320793"/>
      </p:ext>
    </p:extLst>
  </p:cSld>
  <p:clrMap bg1="lt1" tx1="dk1" bg2="lt2" tx2="dk2" accent1="accent1" accent2="accent2" accent3="accent3" accent4="accent4" accent5="accent5" accent6="accent6" hlink="hlink" folHlink="folHlink"/>
  <p:sldLayoutIdLst>
    <p:sldLayoutId id="2147483767" r:id="rId1"/>
  </p:sldLayoutIdLst>
  <p:transition spd="slow">
    <p:cove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AB95EC-FDF7-EF4B-A0CE-13C9B713E8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sp>
        <p:nvSpPr>
          <p:cNvPr id="11" name="Rechthoek 8">
            <a:extLst>
              <a:ext uri="{FF2B5EF4-FFF2-40B4-BE49-F238E27FC236}">
                <a16:creationId xmlns:a16="http://schemas.microsoft.com/office/drawing/2014/main" id="{A76A1CCB-E3D4-AD44-A1AF-BAFF50226287}"/>
              </a:ext>
            </a:extLst>
          </p:cNvPr>
          <p:cNvSpPr/>
          <p:nvPr userDrawn="1"/>
        </p:nvSpPr>
        <p:spPr>
          <a:xfrm>
            <a:off x="0" y="1116933"/>
            <a:ext cx="9144000" cy="3339643"/>
          </a:xfrm>
          <a:prstGeom prst="rect">
            <a:avLst/>
          </a:prstGeom>
          <a:solidFill>
            <a:srgbClr val="63B9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ijdelijke aanduiding voor tekst 4">
            <a:extLst>
              <a:ext uri="{FF2B5EF4-FFF2-40B4-BE49-F238E27FC236}">
                <a16:creationId xmlns:a16="http://schemas.microsoft.com/office/drawing/2014/main" id="{72554741-289E-8F4E-916D-12DA47B2643A}"/>
              </a:ext>
            </a:extLst>
          </p:cNvPr>
          <p:cNvSpPr txBox="1">
            <a:spLocks/>
          </p:cNvSpPr>
          <p:nvPr userDrawn="1"/>
        </p:nvSpPr>
        <p:spPr>
          <a:xfrm>
            <a:off x="0" y="2053287"/>
            <a:ext cx="9144000" cy="1614487"/>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3663" algn="ctr">
              <a:buFont typeface="Arial"/>
              <a:buNone/>
              <a:defRPr/>
            </a:pPr>
            <a:r>
              <a:rPr lang="nl-NL" sz="4000" b="1" cap="all" dirty="0">
                <a:solidFill>
                  <a:schemeClr val="bg1"/>
                </a:solidFill>
              </a:rPr>
              <a:t>Merci de </a:t>
            </a:r>
            <a:r>
              <a:rPr lang="nl-NL" sz="4000" b="1" cap="all" dirty="0" err="1">
                <a:solidFill>
                  <a:schemeClr val="bg1"/>
                </a:solidFill>
              </a:rPr>
              <a:t>votre</a:t>
            </a:r>
            <a:r>
              <a:rPr lang="nl-NL" sz="4000" b="1" cap="all" dirty="0">
                <a:solidFill>
                  <a:schemeClr val="bg1"/>
                </a:solidFill>
              </a:rPr>
              <a:t> attention</a:t>
            </a:r>
          </a:p>
        </p:txBody>
      </p:sp>
      <p:pic>
        <p:nvPicPr>
          <p:cNvPr id="13" name="Picture 12">
            <a:extLst>
              <a:ext uri="{FF2B5EF4-FFF2-40B4-BE49-F238E27FC236}">
                <a16:creationId xmlns:a16="http://schemas.microsoft.com/office/drawing/2014/main" id="{D7C67813-07B6-3443-8B80-2D0862B8ED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62" r="2625" b="47298"/>
          <a:stretch/>
        </p:blipFill>
        <p:spPr>
          <a:xfrm>
            <a:off x="0" y="4415174"/>
            <a:ext cx="9101906" cy="518463"/>
          </a:xfrm>
          <a:prstGeom prst="rect">
            <a:avLst/>
          </a:prstGeom>
        </p:spPr>
      </p:pic>
      <p:sp>
        <p:nvSpPr>
          <p:cNvPr id="9" name="ZoneTexte 8">
            <a:extLst>
              <a:ext uri="{FF2B5EF4-FFF2-40B4-BE49-F238E27FC236}">
                <a16:creationId xmlns:a16="http://schemas.microsoft.com/office/drawing/2014/main" id="{4068563D-F30A-460B-96A3-C9F61CD3CAD9}"/>
              </a:ext>
            </a:extLst>
          </p:cNvPr>
          <p:cNvSpPr txBox="1"/>
          <p:nvPr userDrawn="1"/>
        </p:nvSpPr>
        <p:spPr>
          <a:xfrm>
            <a:off x="0" y="4884409"/>
            <a:ext cx="9143999" cy="276999"/>
          </a:xfrm>
          <a:prstGeom prst="rect">
            <a:avLst/>
          </a:prstGeom>
          <a:solidFill>
            <a:srgbClr val="63B9AE"/>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37062460"/>
      </p:ext>
    </p:extLst>
  </p:cSld>
  <p:clrMap bg1="lt1" tx1="dk1" bg2="lt2" tx2="dk2" accent1="accent1" accent2="accent2" accent3="accent3" accent4="accent4" accent5="accent5" accent6="accent6" hlink="hlink" folHlink="folHlink"/>
  <p:sldLayoutIdLst>
    <p:sldLayoutId id="2147483770" r:id="rId1"/>
  </p:sldLayoutIdLst>
  <p:transition spd="slow">
    <p:cove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74034D44-F5FD-F941-8FC4-836EE93FB028}"/>
              </a:ext>
            </a:extLst>
          </p:cNvPr>
          <p:cNvSpPr/>
          <p:nvPr userDrawn="1"/>
        </p:nvSpPr>
        <p:spPr bwMode="auto">
          <a:xfrm rot="5400000">
            <a:off x="133321" y="4539293"/>
            <a:ext cx="330473" cy="597119"/>
          </a:xfrm>
          <a:prstGeom prst="round2SameRect">
            <a:avLst/>
          </a:prstGeom>
          <a:solidFill>
            <a:srgbClr val="EF8817"/>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accent1"/>
              </a:solidFill>
            </a:endParaRPr>
          </a:p>
        </p:txBody>
      </p:sp>
      <p:pic>
        <p:nvPicPr>
          <p:cNvPr id="3" name="Picture 2">
            <a:extLst>
              <a:ext uri="{FF2B5EF4-FFF2-40B4-BE49-F238E27FC236}">
                <a16:creationId xmlns:a16="http://schemas.microsoft.com/office/drawing/2014/main" id="{0BDA43D9-23C5-144B-8E01-2A7A5EF35252}"/>
              </a:ext>
            </a:extLst>
          </p:cNvPr>
          <p:cNvPicPr>
            <a:picLocks noChangeAspect="1"/>
          </p:cNvPicPr>
          <p:nvPr userDrawn="1"/>
        </p:nvPicPr>
        <p:blipFill rotWithShape="1">
          <a:blip r:embed="rId43" cstate="print">
            <a:extLst>
              <a:ext uri="{28A0092B-C50C-407E-A947-70E740481C1C}">
                <a14:useLocalDpi xmlns:a14="http://schemas.microsoft.com/office/drawing/2010/main" val="0"/>
              </a:ext>
            </a:extLst>
          </a:blip>
          <a:srcRect r="70763"/>
          <a:stretch/>
        </p:blipFill>
        <p:spPr>
          <a:xfrm>
            <a:off x="8546883" y="267470"/>
            <a:ext cx="272315" cy="259091"/>
          </a:xfrm>
          <a:prstGeom prst="rect">
            <a:avLst/>
          </a:prstGeom>
        </p:spPr>
      </p:pic>
      <p:sp>
        <p:nvSpPr>
          <p:cNvPr id="8" name="ZoneTexte 7">
            <a:extLst>
              <a:ext uri="{FF2B5EF4-FFF2-40B4-BE49-F238E27FC236}">
                <a16:creationId xmlns:a16="http://schemas.microsoft.com/office/drawing/2014/main" id="{574BD6C9-8D56-4EBD-8B5B-00282641D6CB}"/>
              </a:ext>
            </a:extLst>
          </p:cNvPr>
          <p:cNvSpPr txBox="1"/>
          <p:nvPr userDrawn="1"/>
        </p:nvSpPr>
        <p:spPr>
          <a:xfrm>
            <a:off x="0" y="4884409"/>
            <a:ext cx="9144000" cy="276999"/>
          </a:xfrm>
          <a:prstGeom prst="rect">
            <a:avLst/>
          </a:prstGeom>
          <a:solidFill>
            <a:srgbClr val="EF8817"/>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
        <p:nvSpPr>
          <p:cNvPr id="7" name="TextBox 6">
            <a:extLst>
              <a:ext uri="{FF2B5EF4-FFF2-40B4-BE49-F238E27FC236}">
                <a16:creationId xmlns:a16="http://schemas.microsoft.com/office/drawing/2014/main" id="{1D367F4B-783A-7849-8A04-7A97DD62DE47}"/>
              </a:ext>
            </a:extLst>
          </p:cNvPr>
          <p:cNvSpPr txBox="1"/>
          <p:nvPr userDrawn="1"/>
        </p:nvSpPr>
        <p:spPr bwMode="gray">
          <a:xfrm>
            <a:off x="118511" y="4730130"/>
            <a:ext cx="518462" cy="215444"/>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400" b="1" i="0" kern="1200" smtClean="0">
                <a:solidFill>
                  <a:schemeClr val="bg1"/>
                </a:solidFill>
                <a:latin typeface="Myriad Pro" panose="020B0503030403020204" pitchFamily="34" charset="0"/>
                <a:ea typeface="+mn-ea"/>
                <a:cs typeface="HP Simplified"/>
              </a:rPr>
              <a:pPr marL="0" algn="ctr" defTabSz="914400" rtl="0" eaLnBrk="1" latinLnBrk="0" hangingPunct="1"/>
              <a:t>‹N°›</a:t>
            </a:fld>
            <a:endParaRPr lang="en-US" sz="1400" b="1" i="0" kern="1200" dirty="0">
              <a:solidFill>
                <a:schemeClr val="bg1"/>
              </a:solidFill>
              <a:latin typeface="Myriad Pro" panose="020B0503030403020204" pitchFamily="34" charset="0"/>
              <a:ea typeface="+mn-ea"/>
              <a:cs typeface="HP Simplified"/>
            </a:endParaRPr>
          </a:p>
        </p:txBody>
      </p:sp>
    </p:spTree>
  </p:cSld>
  <p:clrMap bg1="lt1" tx1="dk1" bg2="lt2" tx2="dk2" accent1="accent1" accent2="accent2" accent3="accent3" accent4="accent4" accent5="accent5" accent6="accent6" hlink="hlink" folHlink="folHlink"/>
  <p:sldLayoutIdLst>
    <p:sldLayoutId id="2147483695" r:id="rId1"/>
    <p:sldLayoutId id="2147483706" r:id="rId2"/>
    <p:sldLayoutId id="2147483771" r:id="rId3"/>
    <p:sldLayoutId id="2147483772" r:id="rId4"/>
    <p:sldLayoutId id="2147483722" r:id="rId5"/>
    <p:sldLayoutId id="2147483723" r:id="rId6"/>
    <p:sldLayoutId id="2147483724" r:id="rId7"/>
    <p:sldLayoutId id="2147483725" r:id="rId8"/>
    <p:sldLayoutId id="2147483726" r:id="rId9"/>
    <p:sldLayoutId id="2147483727" r:id="rId10"/>
    <p:sldLayoutId id="2147483728" r:id="rId11"/>
    <p:sldLayoutId id="2147483710" r:id="rId12"/>
    <p:sldLayoutId id="2147483717" r:id="rId13"/>
    <p:sldLayoutId id="2147483718" r:id="rId14"/>
    <p:sldLayoutId id="2147483740" r:id="rId15"/>
    <p:sldLayoutId id="2147483730" r:id="rId16"/>
    <p:sldLayoutId id="2147483720" r:id="rId17"/>
    <p:sldLayoutId id="2147483739" r:id="rId18"/>
    <p:sldLayoutId id="2147483729" r:id="rId19"/>
    <p:sldLayoutId id="2147483707" r:id="rId20"/>
    <p:sldLayoutId id="2147483715" r:id="rId21"/>
    <p:sldLayoutId id="2147483700" r:id="rId22"/>
    <p:sldLayoutId id="2147483694" r:id="rId23"/>
    <p:sldLayoutId id="2147483697" r:id="rId24"/>
    <p:sldLayoutId id="2147483768" r:id="rId25"/>
    <p:sldLayoutId id="2147483741" r:id="rId26"/>
    <p:sldLayoutId id="2147483705" r:id="rId27"/>
    <p:sldLayoutId id="2147483703" r:id="rId28"/>
    <p:sldLayoutId id="2147483698" r:id="rId29"/>
    <p:sldLayoutId id="2147483734" r:id="rId30"/>
    <p:sldLayoutId id="2147483735" r:id="rId31"/>
    <p:sldLayoutId id="2147483736" r:id="rId32"/>
    <p:sldLayoutId id="2147483737" r:id="rId33"/>
    <p:sldLayoutId id="2147483759" r:id="rId34"/>
    <p:sldLayoutId id="2147483760" r:id="rId35"/>
    <p:sldLayoutId id="2147483764" r:id="rId36"/>
    <p:sldLayoutId id="2147483765" r:id="rId37"/>
    <p:sldLayoutId id="2147483774" r:id="rId38"/>
    <p:sldLayoutId id="2147483775" r:id="rId39"/>
    <p:sldLayoutId id="2147483776" r:id="rId40"/>
    <p:sldLayoutId id="2147483777" r:id="rId41"/>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3">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latin typeface="Arial" panose="020B0604020202020204" pitchFamily="34" charset="0"/>
              </a:defRPr>
            </a:lvl1pPr>
          </a:lstStyle>
          <a:p>
            <a:fld id="{48A87A34-81AB-432B-8DAE-1953F412C126}" type="datetimeFigureOut">
              <a:rPr lang="en-US" smtClean="0"/>
              <a:pPr/>
              <a:t>2/13/2020</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latin typeface="Arial" panose="020B0604020202020204" pitchFamily="34" charset="0"/>
              </a:defRPr>
            </a:lvl1pPr>
          </a:lstStyle>
          <a:p>
            <a:fld id="{6D22F896-40B5-4ADD-8801-0D06FADFA095}" type="slidenum">
              <a:rPr lang="en-US" smtClean="0"/>
              <a:pPr/>
              <a:t>‹N°›</a:t>
            </a:fld>
            <a:endParaRPr lang="en-US" dirty="0"/>
          </a:p>
        </p:txBody>
      </p:sp>
      <p:pic>
        <p:nvPicPr>
          <p:cNvPr id="48" name="Picture 7">
            <a:extLst>
              <a:ext uri="{FF2B5EF4-FFF2-40B4-BE49-F238E27FC236}">
                <a16:creationId xmlns:a16="http://schemas.microsoft.com/office/drawing/2014/main" id="{597F30EC-B25A-4D8E-9F2E-93C66DC7689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pic>
        <p:nvPicPr>
          <p:cNvPr id="49" name="Picture 6">
            <a:extLst>
              <a:ext uri="{FF2B5EF4-FFF2-40B4-BE49-F238E27FC236}">
                <a16:creationId xmlns:a16="http://schemas.microsoft.com/office/drawing/2014/main" id="{97D85212-DCD8-4888-884F-0BCEEBA352F8}"/>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44862" r="2625" b="47298"/>
          <a:stretch/>
        </p:blipFill>
        <p:spPr>
          <a:xfrm>
            <a:off x="7963" y="4415174"/>
            <a:ext cx="9101906" cy="518463"/>
          </a:xfrm>
          <a:prstGeom prst="rect">
            <a:avLst/>
          </a:prstGeom>
        </p:spPr>
      </p:pic>
      <p:sp>
        <p:nvSpPr>
          <p:cNvPr id="50" name="ZoneTexte 49">
            <a:extLst>
              <a:ext uri="{FF2B5EF4-FFF2-40B4-BE49-F238E27FC236}">
                <a16:creationId xmlns:a16="http://schemas.microsoft.com/office/drawing/2014/main" id="{03B57C34-DE58-4D4A-8A3D-452F110B3646}"/>
              </a:ext>
            </a:extLst>
          </p:cNvPr>
          <p:cNvSpPr txBox="1"/>
          <p:nvPr userDrawn="1"/>
        </p:nvSpPr>
        <p:spPr>
          <a:xfrm>
            <a:off x="0" y="4884409"/>
            <a:ext cx="9143999" cy="276999"/>
          </a:xfrm>
          <a:prstGeom prst="rect">
            <a:avLst/>
          </a:prstGeom>
          <a:solidFill>
            <a:srgbClr val="D81921"/>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9788108"/>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Lst>
  <p:transition spd="slow">
    <p:cover/>
  </p:transition>
  <p:hf hdr="0" ftr="0" dt="0"/>
  <p:txStyles>
    <p:titleStyle>
      <a:lvl1pPr algn="l" defTabSz="685800" rtl="0" eaLnBrk="1" latinLnBrk="0" hangingPunct="1">
        <a:lnSpc>
          <a:spcPct val="90000"/>
        </a:lnSpc>
        <a:spcBef>
          <a:spcPct val="0"/>
        </a:spcBef>
        <a:buNone/>
        <a:defRPr sz="2700" kern="1200" cap="all"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5.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5.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hyperlink" Target="http://www.brazelton.co.uk/" TargetMode="External"/><Relationship Id="rId2" Type="http://schemas.openxmlformats.org/officeDocument/2006/relationships/hyperlink" Target="http://www.touchpoints.org/" TargetMode="Externa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DD3BD-9DC2-9644-9DE8-5B2EB2501C94}"/>
              </a:ext>
            </a:extLst>
          </p:cNvPr>
          <p:cNvSpPr>
            <a:spLocks noGrp="1"/>
          </p:cNvSpPr>
          <p:nvPr>
            <p:ph type="ctrTitle" idx="4294967295"/>
          </p:nvPr>
        </p:nvSpPr>
        <p:spPr>
          <a:xfrm>
            <a:off x="1250950" y="1246188"/>
            <a:ext cx="7893050" cy="1901825"/>
          </a:xfrm>
          <a:prstGeom prst="rect">
            <a:avLst/>
          </a:prstGeom>
        </p:spPr>
        <p:txBody>
          <a:bodyPr anchor="ctr"/>
          <a:lstStyle/>
          <a:p>
            <a:pPr algn="ctr"/>
            <a:r>
              <a:rPr lang="fr-BE" dirty="0"/>
              <a:t>Séance d’informations destinée aux futurs parents</a:t>
            </a:r>
            <a:endParaRPr lang="en-US" b="1" dirty="0"/>
          </a:p>
        </p:txBody>
      </p:sp>
      <p:sp>
        <p:nvSpPr>
          <p:cNvPr id="3" name="Title 1">
            <a:extLst>
              <a:ext uri="{FF2B5EF4-FFF2-40B4-BE49-F238E27FC236}">
                <a16:creationId xmlns:a16="http://schemas.microsoft.com/office/drawing/2014/main" id="{81012E58-35DC-4F32-B24E-A10A193FB1C5}"/>
              </a:ext>
            </a:extLst>
          </p:cNvPr>
          <p:cNvSpPr txBox="1">
            <a:spLocks/>
          </p:cNvSpPr>
          <p:nvPr/>
        </p:nvSpPr>
        <p:spPr>
          <a:xfrm>
            <a:off x="654724" y="3032605"/>
            <a:ext cx="7892158" cy="12097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Calibri" panose="020F0502020204030204" pitchFamily="34" charset="0"/>
                <a:ea typeface="+mj-ea"/>
                <a:cs typeface="Calibri" panose="020F0502020204030204" pitchFamily="34" charset="0"/>
              </a:defRPr>
            </a:lvl1pPr>
          </a:lstStyle>
          <a:p>
            <a:r>
              <a:rPr lang="fr-BE" sz="2400" dirty="0">
                <a:solidFill>
                  <a:schemeClr val="bg1">
                    <a:lumMod val="65000"/>
                  </a:schemeClr>
                </a:solidFill>
              </a:rPr>
              <a:t>L’aventure inédite de la vie avec un bébé</a:t>
            </a:r>
            <a:br>
              <a:rPr lang="fr-BE" sz="2400" dirty="0"/>
            </a:br>
            <a:r>
              <a:rPr lang="en-US" sz="1400" b="0" dirty="0">
                <a:solidFill>
                  <a:schemeClr val="bg2">
                    <a:lumMod val="50000"/>
                  </a:schemeClr>
                </a:solidFill>
              </a:rPr>
              <a:t> DR </a:t>
            </a:r>
            <a:r>
              <a:rPr lang="en-US" sz="1400" b="0" dirty="0" err="1">
                <a:solidFill>
                  <a:schemeClr val="bg2">
                    <a:lumMod val="50000"/>
                  </a:schemeClr>
                </a:solidFill>
              </a:rPr>
              <a:t>Luce</a:t>
            </a:r>
            <a:r>
              <a:rPr lang="en-US" sz="1400" b="0" dirty="0">
                <a:solidFill>
                  <a:schemeClr val="bg2">
                    <a:lumMod val="50000"/>
                  </a:schemeClr>
                </a:solidFill>
              </a:rPr>
              <a:t> </a:t>
            </a:r>
            <a:r>
              <a:rPr lang="en-US" sz="1400" b="0" dirty="0" err="1">
                <a:solidFill>
                  <a:schemeClr val="bg2">
                    <a:lumMod val="50000"/>
                  </a:schemeClr>
                </a:solidFill>
              </a:rPr>
              <a:t>Carouy</a:t>
            </a:r>
            <a:endParaRPr lang="en-US" sz="1400" b="0" dirty="0">
              <a:solidFill>
                <a:schemeClr val="bg2">
                  <a:lumMod val="50000"/>
                </a:schemeClr>
              </a:solidFill>
            </a:endParaRPr>
          </a:p>
          <a:p>
            <a:r>
              <a:rPr lang="en-US" sz="1800" b="0" dirty="0" err="1">
                <a:solidFill>
                  <a:schemeClr val="bg2">
                    <a:lumMod val="50000"/>
                  </a:schemeClr>
                </a:solidFill>
                <a:latin typeface="Calibri Light" panose="020F0302020204030204" pitchFamily="34" charset="0"/>
              </a:rPr>
              <a:t>Pédiatre</a:t>
            </a:r>
            <a:r>
              <a:rPr lang="en-US" sz="1800" b="0" dirty="0">
                <a:solidFill>
                  <a:schemeClr val="bg2">
                    <a:lumMod val="50000"/>
                  </a:schemeClr>
                </a:solidFill>
                <a:latin typeface="Calibri Light" panose="020F0302020204030204" pitchFamily="34" charset="0"/>
              </a:rPr>
              <a:t> - CHU Saint Pierre</a:t>
            </a:r>
            <a:endParaRPr lang="en-US" sz="1800" b="0" i="0" dirty="0">
              <a:solidFill>
                <a:schemeClr val="bg2">
                  <a:lumMod val="50000"/>
                </a:schemeClr>
              </a:solidFill>
              <a:latin typeface="Calibri Light" panose="020F0302020204030204" pitchFamily="34" charset="0"/>
            </a:endParaRPr>
          </a:p>
        </p:txBody>
      </p:sp>
      <p:cxnSp>
        <p:nvCxnSpPr>
          <p:cNvPr id="5" name="Connecteur droit 4">
            <a:extLst>
              <a:ext uri="{FF2B5EF4-FFF2-40B4-BE49-F238E27FC236}">
                <a16:creationId xmlns:a16="http://schemas.microsoft.com/office/drawing/2014/main" id="{69B13C12-097B-48B1-8467-B218609443AA}"/>
              </a:ext>
            </a:extLst>
          </p:cNvPr>
          <p:cNvCxnSpPr>
            <a:cxnSpLocks/>
          </p:cNvCxnSpPr>
          <p:nvPr/>
        </p:nvCxnSpPr>
        <p:spPr>
          <a:xfrm>
            <a:off x="2555755" y="2917392"/>
            <a:ext cx="409009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39925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EE8EB47-31C6-471D-9930-8DCF45A4B9BC}"/>
              </a:ext>
            </a:extLst>
          </p:cNvPr>
          <p:cNvSpPr>
            <a:spLocks noGrp="1"/>
          </p:cNvSpPr>
          <p:nvPr>
            <p:ph type="title"/>
          </p:nvPr>
        </p:nvSpPr>
        <p:spPr/>
        <p:txBody>
          <a:bodyPr/>
          <a:lstStyle/>
          <a:p>
            <a:r>
              <a:rPr lang="fr-BE" sz="2800" dirty="0">
                <a:cs typeface="Arial" panose="020B0604020202020204" pitchFamily="34" charset="0"/>
              </a:rPr>
              <a:t>			Histoire de pleurs</a:t>
            </a:r>
            <a:endParaRPr lang="fr-BE" dirty="0"/>
          </a:p>
        </p:txBody>
      </p:sp>
      <p:sp>
        <p:nvSpPr>
          <p:cNvPr id="6" name="Espace réservé du contenu 5">
            <a:extLst>
              <a:ext uri="{FF2B5EF4-FFF2-40B4-BE49-F238E27FC236}">
                <a16:creationId xmlns:a16="http://schemas.microsoft.com/office/drawing/2014/main" id="{20C6F401-4087-4D1D-9CF4-16E64AC48387}"/>
              </a:ext>
            </a:extLst>
          </p:cNvPr>
          <p:cNvSpPr>
            <a:spLocks noGrp="1"/>
          </p:cNvSpPr>
          <p:nvPr>
            <p:ph idx="1"/>
          </p:nvPr>
        </p:nvSpPr>
        <p:spPr>
          <a:xfrm>
            <a:off x="856060" y="1246789"/>
            <a:ext cx="7429499" cy="3096612"/>
          </a:xfrm>
        </p:spPr>
        <p:txBody>
          <a:bodyPr/>
          <a:lstStyle/>
          <a:p>
            <a:pPr marL="0" indent="0">
              <a:buNone/>
            </a:pPr>
            <a:r>
              <a:rPr lang="fr-BE" sz="1200" dirty="0">
                <a:cs typeface="Arial" panose="020B0604020202020204" pitchFamily="34" charset="0"/>
              </a:rPr>
              <a:t>Journal d’un bébé: </a:t>
            </a:r>
            <a:r>
              <a:rPr lang="fr-BE" sz="1200" dirty="0" err="1">
                <a:cs typeface="Arial" panose="020B0604020202020204" pitchFamily="34" charset="0"/>
              </a:rPr>
              <a:t>D.Stern</a:t>
            </a:r>
            <a:endParaRPr lang="fr-BE" sz="1200" dirty="0">
              <a:cs typeface="Arial" panose="020B0604020202020204" pitchFamily="34" charset="0"/>
            </a:endParaRPr>
          </a:p>
          <a:p>
            <a:pPr marL="0" indent="0">
              <a:buNone/>
            </a:pPr>
            <a:r>
              <a:rPr lang="fr-BE" dirty="0">
                <a:solidFill>
                  <a:schemeClr val="tx2">
                    <a:lumMod val="20000"/>
                    <a:lumOff val="80000"/>
                  </a:schemeClr>
                </a:solidFill>
                <a:cs typeface="Arial" panose="020B0604020202020204" pitchFamily="34" charset="0"/>
              </a:rPr>
              <a:t>C’est précisément cette interprétation qui sera votre principal guide dans votre attitude vis-à-vis de lui, et qui l’aidera à se familiariser avec sa propre expérience. </a:t>
            </a:r>
          </a:p>
          <a:p>
            <a:pPr marL="0" indent="0">
              <a:buNone/>
            </a:pPr>
            <a:r>
              <a:rPr lang="fr-BE" dirty="0">
                <a:solidFill>
                  <a:schemeClr val="tx2">
                    <a:lumMod val="20000"/>
                    <a:lumOff val="80000"/>
                  </a:schemeClr>
                </a:solidFill>
                <a:cs typeface="Arial" panose="020B0604020202020204" pitchFamily="34" charset="0"/>
              </a:rPr>
              <a:t> C’est votre interprétation qui l’aide à définir ce qu’il éprouve, à structurer son univers.   </a:t>
            </a:r>
          </a:p>
          <a:p>
            <a:endParaRPr lang="fr-BE" dirty="0"/>
          </a:p>
        </p:txBody>
      </p:sp>
      <p:sp>
        <p:nvSpPr>
          <p:cNvPr id="4" name="Espace réservé du numéro de diapositive 3">
            <a:extLst>
              <a:ext uri="{FF2B5EF4-FFF2-40B4-BE49-F238E27FC236}">
                <a16:creationId xmlns:a16="http://schemas.microsoft.com/office/drawing/2014/main" id="{CDF9B1B0-C6BC-4B2A-B467-16F169B6A1A4}"/>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24633710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449696" y="555505"/>
            <a:ext cx="7892159" cy="576070"/>
          </a:xfrm>
        </p:spPr>
        <p:txBody>
          <a:bodyPr>
            <a:noAutofit/>
          </a:bodyPr>
          <a:lstStyle/>
          <a:p>
            <a:pPr algn="l"/>
            <a:r>
              <a:rPr lang="fr-BE" sz="2400" dirty="0">
                <a:latin typeface="Arial" panose="020B0604020202020204" pitchFamily="34" charset="0"/>
                <a:cs typeface="Arial" panose="020B0604020202020204" pitchFamily="34" charset="0"/>
              </a:rPr>
              <a:t>				Réassurance du bébé: tous 						les sens participent</a:t>
            </a:r>
          </a:p>
        </p:txBody>
      </p:sp>
      <p:sp>
        <p:nvSpPr>
          <p:cNvPr id="3" name="Espace réservé du contenu 2">
            <a:extLst>
              <a:ext uri="{FF2B5EF4-FFF2-40B4-BE49-F238E27FC236}">
                <a16:creationId xmlns:a16="http://schemas.microsoft.com/office/drawing/2014/main" id="{624DCE7A-248B-49D4-911F-308A1F3821D0}"/>
              </a:ext>
            </a:extLst>
          </p:cNvPr>
          <p:cNvSpPr>
            <a:spLocks noGrp="1"/>
          </p:cNvSpPr>
          <p:nvPr>
            <p:ph idx="1"/>
          </p:nvPr>
        </p:nvSpPr>
        <p:spPr>
          <a:xfrm>
            <a:off x="885152" y="1304396"/>
            <a:ext cx="5633510" cy="3008931"/>
          </a:xfrm>
        </p:spPr>
        <p:txBody>
          <a:bodyPr>
            <a:noAutofit/>
          </a:bodyPr>
          <a:lstStyle/>
          <a:p>
            <a:r>
              <a:rPr lang="fr-BE" sz="1800" dirty="0">
                <a:latin typeface="Arial" panose="020B0604020202020204" pitchFamily="34" charset="0"/>
                <a:cs typeface="Arial" panose="020B0604020202020204" pitchFamily="34" charset="0"/>
              </a:rPr>
              <a:t>Vue: lumière douce, regard</a:t>
            </a:r>
          </a:p>
          <a:p>
            <a:r>
              <a:rPr lang="fr-BE" sz="1800" dirty="0">
                <a:latin typeface="Arial" panose="020B0604020202020204" pitchFamily="34" charset="0"/>
                <a:cs typeface="Arial" panose="020B0604020202020204" pitchFamily="34" charset="0"/>
              </a:rPr>
              <a:t>Odeur: odeur de la maman (doudou), lait maternel</a:t>
            </a:r>
          </a:p>
          <a:p>
            <a:r>
              <a:rPr lang="fr-BE" sz="1800" dirty="0">
                <a:latin typeface="Arial" panose="020B0604020202020204" pitchFamily="34" charset="0"/>
                <a:cs typeface="Arial" panose="020B0604020202020204" pitchFamily="34" charset="0"/>
              </a:rPr>
              <a:t>Ouïe: respiration, voix, paroles douces</a:t>
            </a:r>
          </a:p>
          <a:p>
            <a:r>
              <a:rPr lang="fr-BE" sz="1800" dirty="0">
                <a:latin typeface="Arial" panose="020B0604020202020204" pitchFamily="34" charset="0"/>
                <a:cs typeface="Arial" panose="020B0604020202020204" pitchFamily="34" charset="0"/>
              </a:rPr>
              <a:t>Toucher: regroupement, contention, proximité, massage</a:t>
            </a:r>
          </a:p>
          <a:p>
            <a:r>
              <a:rPr lang="fr-BE" sz="1800" dirty="0">
                <a:latin typeface="Arial" panose="020B0604020202020204" pitchFamily="34" charset="0"/>
                <a:cs typeface="Arial" panose="020B0604020202020204" pitchFamily="34" charset="0"/>
              </a:rPr>
              <a:t>Mouvements: portage, bercement, bain, promenade</a:t>
            </a:r>
          </a:p>
          <a:p>
            <a:r>
              <a:rPr lang="fr-BE" sz="1800" dirty="0">
                <a:latin typeface="Arial" panose="020B0604020202020204" pitchFamily="34" charset="0"/>
                <a:cs typeface="Arial" panose="020B0604020202020204" pitchFamily="34" charset="0"/>
              </a:rPr>
              <a:t>Goût: sucré </a:t>
            </a:r>
          </a:p>
        </p:txBody>
      </p:sp>
    </p:spTree>
    <p:extLst>
      <p:ext uri="{BB962C8B-B14F-4D97-AF65-F5344CB8AC3E}">
        <p14:creationId xmlns:p14="http://schemas.microsoft.com/office/powerpoint/2010/main" val="115736325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7D52D-DF44-4EC7-8716-04E3D52B21B9}"/>
              </a:ext>
            </a:extLst>
          </p:cNvPr>
          <p:cNvSpPr>
            <a:spLocks noGrp="1"/>
          </p:cNvSpPr>
          <p:nvPr>
            <p:ph type="title"/>
          </p:nvPr>
        </p:nvSpPr>
        <p:spPr>
          <a:xfrm>
            <a:off x="3362253" y="94649"/>
            <a:ext cx="5415058" cy="947663"/>
          </a:xfrm>
        </p:spPr>
        <p:txBody>
          <a:bodyPr>
            <a:normAutofit fontScale="90000"/>
          </a:bodyPr>
          <a:lstStyle/>
          <a:p>
            <a:pPr algn="l"/>
            <a:r>
              <a:rPr lang="fr-BE" sz="2800" dirty="0">
                <a:latin typeface="Arial" panose="020B0604020202020204" pitchFamily="34" charset="0"/>
                <a:cs typeface="Arial" panose="020B0604020202020204" pitchFamily="34" charset="0"/>
              </a:rPr>
              <a:t>												</a:t>
            </a:r>
            <a:r>
              <a:rPr lang="fr-BE" dirty="0">
                <a:latin typeface="Arial" panose="020B0604020202020204" pitchFamily="34" charset="0"/>
                <a:cs typeface="Arial" panose="020B0604020202020204" pitchFamily="34" charset="0"/>
              </a:rPr>
              <a:t>Manœuvres de 				Consolation</a:t>
            </a:r>
          </a:p>
        </p:txBody>
      </p:sp>
      <p:sp>
        <p:nvSpPr>
          <p:cNvPr id="3" name="Espace réservé du contenu 2">
            <a:extLst>
              <a:ext uri="{FF2B5EF4-FFF2-40B4-BE49-F238E27FC236}">
                <a16:creationId xmlns:a16="http://schemas.microsoft.com/office/drawing/2014/main" id="{CB19C34A-B247-48FC-8505-98175E56B298}"/>
              </a:ext>
            </a:extLst>
          </p:cNvPr>
          <p:cNvSpPr>
            <a:spLocks noGrp="1"/>
          </p:cNvSpPr>
          <p:nvPr>
            <p:ph idx="1"/>
          </p:nvPr>
        </p:nvSpPr>
        <p:spPr>
          <a:xfrm>
            <a:off x="2959003" y="1246789"/>
            <a:ext cx="5890341" cy="2854399"/>
          </a:xfrm>
        </p:spPr>
        <p:txBody>
          <a:bodyPr>
            <a:noAutofit/>
          </a:bodyPr>
          <a:lstStyle/>
          <a:p>
            <a:r>
              <a:rPr lang="fr-BE" sz="1400" dirty="0">
                <a:cs typeface="Arial" panose="020B0604020202020204" pitchFamily="34" charset="0"/>
              </a:rPr>
              <a:t>Visage</a:t>
            </a:r>
          </a:p>
          <a:p>
            <a:r>
              <a:rPr lang="fr-BE" sz="1400" dirty="0">
                <a:latin typeface="Arial" panose="020B0604020202020204" pitchFamily="34" charset="0"/>
                <a:cs typeface="Arial" panose="020B0604020202020204" pitchFamily="34" charset="0"/>
              </a:rPr>
              <a:t>Visage et voix</a:t>
            </a:r>
          </a:p>
          <a:p>
            <a:r>
              <a:rPr lang="fr-BE" sz="1400" dirty="0">
                <a:latin typeface="Arial" panose="020B0604020202020204" pitchFamily="34" charset="0"/>
                <a:cs typeface="Arial" panose="020B0604020202020204" pitchFamily="34" charset="0"/>
              </a:rPr>
              <a:t>Main sur le ventre</a:t>
            </a:r>
          </a:p>
          <a:p>
            <a:r>
              <a:rPr lang="fr-BE" sz="1400" dirty="0">
                <a:latin typeface="Arial" panose="020B0604020202020204" pitchFamily="34" charset="0"/>
                <a:cs typeface="Arial" panose="020B0604020202020204" pitchFamily="34" charset="0"/>
              </a:rPr>
              <a:t>Tenir les bras</a:t>
            </a:r>
          </a:p>
          <a:p>
            <a:r>
              <a:rPr lang="fr-BE" sz="1400" dirty="0">
                <a:latin typeface="Arial" panose="020B0604020202020204" pitchFamily="34" charset="0"/>
                <a:cs typeface="Arial" panose="020B0604020202020204" pitchFamily="34" charset="0"/>
              </a:rPr>
              <a:t>Prendre dans les bras</a:t>
            </a:r>
          </a:p>
          <a:p>
            <a:r>
              <a:rPr lang="fr-BE" sz="1400" dirty="0">
                <a:latin typeface="Arial" panose="020B0604020202020204" pitchFamily="34" charset="0"/>
                <a:cs typeface="Arial" panose="020B0604020202020204" pitchFamily="34" charset="0"/>
              </a:rPr>
              <a:t>Bercer</a:t>
            </a:r>
          </a:p>
          <a:p>
            <a:r>
              <a:rPr lang="fr-BE" sz="1400" dirty="0">
                <a:latin typeface="Arial" panose="020B0604020202020204" pitchFamily="34" charset="0"/>
                <a:cs typeface="Arial" panose="020B0604020202020204" pitchFamily="34" charset="0"/>
              </a:rPr>
              <a:t>Emmailloter</a:t>
            </a:r>
          </a:p>
          <a:p>
            <a:r>
              <a:rPr lang="fr-BE" sz="1400" dirty="0">
                <a:latin typeface="Arial" panose="020B0604020202020204" pitchFamily="34" charset="0"/>
                <a:cs typeface="Arial" panose="020B0604020202020204" pitchFamily="34" charset="0"/>
              </a:rPr>
              <a:t>Tututte ou sein (si maman)</a:t>
            </a:r>
          </a:p>
        </p:txBody>
      </p:sp>
    </p:spTree>
    <p:extLst>
      <p:ext uri="{BB962C8B-B14F-4D97-AF65-F5344CB8AC3E}">
        <p14:creationId xmlns:p14="http://schemas.microsoft.com/office/powerpoint/2010/main" val="371265572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628650" y="0"/>
            <a:ext cx="7886700" cy="901147"/>
          </a:xfrm>
        </p:spPr>
        <p:txBody>
          <a:bodyPr/>
          <a:lstStyle/>
          <a:p>
            <a:pPr algn="l"/>
            <a:r>
              <a:rPr lang="fr-BE" sz="2400" dirty="0">
                <a:latin typeface="Arial" panose="020B0604020202020204" pitchFamily="34" charset="0"/>
                <a:cs typeface="Arial" panose="020B0604020202020204" pitchFamily="34" charset="0"/>
              </a:rPr>
              <a:t>					Le sommeil du bébé</a:t>
            </a:r>
          </a:p>
        </p:txBody>
      </p: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1806864" y="1131575"/>
            <a:ext cx="6708486" cy="3571633"/>
          </a:xfrm>
        </p:spPr>
        <p:txBody>
          <a:bodyPr>
            <a:normAutofit/>
          </a:bodyPr>
          <a:lstStyle/>
          <a:p>
            <a:r>
              <a:rPr lang="fr-BE" sz="1600" dirty="0">
                <a:latin typeface="Arial" panose="020B0604020202020204" pitchFamily="34" charset="0"/>
                <a:cs typeface="Arial" panose="020B0604020202020204" pitchFamily="34" charset="0"/>
              </a:rPr>
              <a:t>Nuits difficiles= motifs de consultations pédiatriques de 4 mois à 4 ans </a:t>
            </a:r>
          </a:p>
          <a:p>
            <a:r>
              <a:rPr lang="fr-BE" sz="1600" dirty="0">
                <a:latin typeface="Arial" panose="020B0604020202020204" pitchFamily="34" charset="0"/>
                <a:cs typeface="Arial" panose="020B0604020202020204" pitchFamily="34" charset="0"/>
              </a:rPr>
              <a:t>Age de la consultation dépend plus de la patience des parents et de leur seuil de tolérance au manque de sommeil que de l’état de leur enfant</a:t>
            </a:r>
          </a:p>
          <a:p>
            <a:r>
              <a:rPr lang="fr-BE" sz="1600" dirty="0">
                <a:latin typeface="Arial" panose="020B0604020202020204" pitchFamily="34" charset="0"/>
                <a:cs typeface="Arial" panose="020B0604020202020204" pitchFamily="34" charset="0"/>
              </a:rPr>
              <a:t>Plaintes:1.Difficultés d’endormissement</a:t>
            </a:r>
          </a:p>
          <a:p>
            <a:pPr marL="0" indent="0">
              <a:buNone/>
            </a:pPr>
            <a:r>
              <a:rPr lang="fr-BE" sz="1600" dirty="0">
                <a:latin typeface="Arial" panose="020B0604020202020204" pitchFamily="34" charset="0"/>
                <a:cs typeface="Arial" panose="020B0604020202020204" pitchFamily="34" charset="0"/>
              </a:rPr>
              <a:t>	    2.Réveils nocturnes multiples</a:t>
            </a:r>
          </a:p>
          <a:p>
            <a:pPr marL="0" indent="0">
              <a:buNone/>
            </a:pPr>
            <a:r>
              <a:rPr lang="fr-BE" sz="1600" dirty="0">
                <a:cs typeface="Arial" panose="020B0604020202020204" pitchFamily="34" charset="0"/>
              </a:rPr>
              <a:t>	    </a:t>
            </a:r>
            <a:r>
              <a:rPr lang="fr-BE" sz="1600" dirty="0">
                <a:latin typeface="Arial" panose="020B0604020202020204" pitchFamily="34" charset="0"/>
                <a:cs typeface="Arial" panose="020B0604020202020204" pitchFamily="34" charset="0"/>
              </a:rPr>
              <a:t>3.Cododo jusqu’à?</a:t>
            </a:r>
          </a:p>
          <a:p>
            <a:r>
              <a:rPr lang="fr-BE" sz="1600" dirty="0">
                <a:latin typeface="Arial" panose="020B0604020202020204" pitchFamily="34" charset="0"/>
                <a:cs typeface="Arial" panose="020B0604020202020204" pitchFamily="34" charset="0"/>
              </a:rPr>
              <a:t>Agenda de sommeil</a:t>
            </a:r>
          </a:p>
          <a:p>
            <a:endParaRPr lang="fr-BE" sz="1600" dirty="0"/>
          </a:p>
          <a:p>
            <a:endParaRPr lang="fr-BE" sz="1400" dirty="0">
              <a:latin typeface="Arial" panose="020B0604020202020204" pitchFamily="34" charset="0"/>
              <a:cs typeface="Arial" panose="020B0604020202020204" pitchFamily="34" charset="0"/>
            </a:endParaRPr>
          </a:p>
          <a:p>
            <a:endParaRPr lang="fr-BE" sz="2250" dirty="0">
              <a:latin typeface="Arial" panose="020B0604020202020204" pitchFamily="34" charset="0"/>
              <a:cs typeface="Arial" panose="020B0604020202020204" pitchFamily="34" charset="0"/>
            </a:endParaRPr>
          </a:p>
          <a:p>
            <a:pPr lvl="3">
              <a:buFont typeface="+mj-lt"/>
              <a:buAutoNum type="arabicPeriod"/>
            </a:pPr>
            <a:endParaRPr lang="fr-BE" sz="1500" dirty="0">
              <a:latin typeface="Arial" panose="020B0604020202020204" pitchFamily="34" charset="0"/>
              <a:cs typeface="Arial" panose="020B0604020202020204" pitchFamily="34" charset="0"/>
            </a:endParaRPr>
          </a:p>
          <a:p>
            <a:pPr>
              <a:buFont typeface="+mj-lt"/>
              <a:buAutoNum type="arabicPeriod"/>
            </a:pPr>
            <a:endParaRPr lang="fr-BE" sz="1350" dirty="0">
              <a:latin typeface="Arial" panose="020B0604020202020204" pitchFamily="34" charset="0"/>
              <a:cs typeface="Arial" panose="020B0604020202020204" pitchFamily="34" charset="0"/>
            </a:endParaRPr>
          </a:p>
          <a:p>
            <a:pPr marL="1028700" lvl="3" indent="0">
              <a:buNone/>
            </a:pPr>
            <a:endParaRPr lang="fr-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44993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C58294-3E00-4B88-8A24-0D24D07F960F}"/>
              </a:ext>
            </a:extLst>
          </p:cNvPr>
          <p:cNvSpPr>
            <a:spLocks noGrp="1"/>
          </p:cNvSpPr>
          <p:nvPr>
            <p:ph type="title"/>
          </p:nvPr>
        </p:nvSpPr>
        <p:spPr/>
        <p:txBody>
          <a:bodyPr/>
          <a:lstStyle/>
          <a:p>
            <a:r>
              <a:rPr lang="fr-BE" sz="2800" dirty="0">
                <a:cs typeface="Arial" panose="020B0604020202020204" pitchFamily="34" charset="0"/>
              </a:rPr>
              <a:t>			</a:t>
            </a:r>
            <a:r>
              <a:rPr lang="fr-BE" sz="2400" dirty="0">
                <a:cs typeface="Arial" panose="020B0604020202020204" pitchFamily="34" charset="0"/>
              </a:rPr>
              <a:t>	Le sommeil du bébé</a:t>
            </a:r>
            <a:endParaRPr lang="fr-BE" sz="2400" dirty="0"/>
          </a:p>
        </p:txBody>
      </p:sp>
      <p:sp>
        <p:nvSpPr>
          <p:cNvPr id="3" name="Espace réservé du contenu 2">
            <a:extLst>
              <a:ext uri="{FF2B5EF4-FFF2-40B4-BE49-F238E27FC236}">
                <a16:creationId xmlns:a16="http://schemas.microsoft.com/office/drawing/2014/main" id="{27FA3C97-9BC4-4BA5-9368-C3465F6BDAC4}"/>
              </a:ext>
            </a:extLst>
          </p:cNvPr>
          <p:cNvSpPr>
            <a:spLocks noGrp="1"/>
          </p:cNvSpPr>
          <p:nvPr>
            <p:ph idx="1"/>
          </p:nvPr>
        </p:nvSpPr>
        <p:spPr/>
        <p:txBody>
          <a:bodyPr/>
          <a:lstStyle/>
          <a:p>
            <a:pPr marL="0" indent="0">
              <a:buNone/>
            </a:pPr>
            <a:r>
              <a:rPr lang="fr-BE" sz="1400" b="1" dirty="0"/>
              <a:t>Influence des cultures sur les attentes des parents en terme de sommeil pour leur enfant</a:t>
            </a:r>
          </a:p>
          <a:p>
            <a:pPr marL="0" indent="0">
              <a:buNone/>
            </a:pPr>
            <a:r>
              <a:rPr lang="fr-BE" sz="2000" b="1" dirty="0">
                <a:solidFill>
                  <a:schemeClr val="tx2">
                    <a:lumMod val="20000"/>
                    <a:lumOff val="80000"/>
                  </a:schemeClr>
                </a:solidFill>
                <a:latin typeface="Arial" panose="020B0604020202020204" pitchFamily="34" charset="0"/>
                <a:cs typeface="Arial" panose="020B0604020202020204" pitchFamily="34" charset="0"/>
              </a:rPr>
              <a:t>« Notre culture comparée à beaucoup d’autres privilégie la 			valeur d’indépendance. »</a:t>
            </a:r>
            <a:br>
              <a:rPr lang="fr-BE" sz="2000" b="1" dirty="0">
                <a:solidFill>
                  <a:schemeClr val="tx2">
                    <a:lumMod val="20000"/>
                    <a:lumOff val="80000"/>
                  </a:schemeClr>
                </a:solidFill>
                <a:latin typeface="Arial" panose="020B0604020202020204" pitchFamily="34" charset="0"/>
                <a:cs typeface="Arial" panose="020B0604020202020204" pitchFamily="34" charset="0"/>
              </a:rPr>
            </a:br>
            <a:endParaRPr lang="fr-BE" sz="2000" b="1" dirty="0">
              <a:solidFill>
                <a:schemeClr val="tx2">
                  <a:lumMod val="20000"/>
                  <a:lumOff val="80000"/>
                </a:schemeClr>
              </a:solidFill>
              <a:latin typeface="Arial" panose="020B0604020202020204" pitchFamily="34" charset="0"/>
              <a:cs typeface="Arial" panose="020B0604020202020204" pitchFamily="34" charset="0"/>
            </a:endParaRPr>
          </a:p>
          <a:p>
            <a:endParaRPr lang="fr-BE" dirty="0"/>
          </a:p>
        </p:txBody>
      </p:sp>
      <p:sp>
        <p:nvSpPr>
          <p:cNvPr id="4" name="Espace réservé du numéro de diapositive 3">
            <a:extLst>
              <a:ext uri="{FF2B5EF4-FFF2-40B4-BE49-F238E27FC236}">
                <a16:creationId xmlns:a16="http://schemas.microsoft.com/office/drawing/2014/main" id="{8FABBA71-8E0E-4FE1-B881-6802BA594035}"/>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2809107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628650" y="555505"/>
            <a:ext cx="7886700" cy="518463"/>
          </a:xfrm>
        </p:spPr>
        <p:txBody>
          <a:bodyPr/>
          <a:lstStyle/>
          <a:p>
            <a:pPr algn="l"/>
            <a:r>
              <a:rPr lang="fr-BE" sz="2800" dirty="0">
                <a:latin typeface="Arial" panose="020B0604020202020204" pitchFamily="34" charset="0"/>
                <a:cs typeface="Arial" panose="020B0604020202020204" pitchFamily="34" charset="0"/>
              </a:rPr>
              <a:t>L				</a:t>
            </a:r>
            <a:r>
              <a:rPr lang="fr-BE" sz="2400" dirty="0">
                <a:latin typeface="Arial" panose="020B0604020202020204" pitchFamily="34" charset="0"/>
                <a:cs typeface="Arial" panose="020B0604020202020204" pitchFamily="34" charset="0"/>
              </a:rPr>
              <a:t>Le sommeil du bébé</a:t>
            </a:r>
          </a:p>
        </p:txBody>
      </p: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628650" y="1369219"/>
            <a:ext cx="7886700" cy="1490566"/>
          </a:xfrm>
        </p:spPr>
        <p:txBody>
          <a:bodyPr>
            <a:noAutofit/>
          </a:bodyPr>
          <a:lstStyle/>
          <a:p>
            <a:pPr marL="0" indent="0">
              <a:buNone/>
            </a:pPr>
            <a:r>
              <a:rPr lang="fr-BE" sz="1600" b="1" dirty="0">
                <a:latin typeface="Arial" panose="020B0604020202020204" pitchFamily="34" charset="0"/>
                <a:cs typeface="Arial" panose="020B0604020202020204" pitchFamily="34" charset="0"/>
              </a:rPr>
              <a:t>Trois points importants:</a:t>
            </a:r>
          </a:p>
          <a:p>
            <a:pPr>
              <a:buFont typeface="+mj-lt"/>
              <a:buAutoNum type="arabicPeriod"/>
            </a:pPr>
            <a:r>
              <a:rPr lang="fr-BE" sz="1600" dirty="0">
                <a:latin typeface="Arial" panose="020B0604020202020204" pitchFamily="34" charset="0"/>
                <a:cs typeface="Arial" panose="020B0604020202020204" pitchFamily="34" charset="0"/>
              </a:rPr>
              <a:t>Le sommeil est une nécessité vitale absolue</a:t>
            </a:r>
          </a:p>
          <a:p>
            <a:pPr>
              <a:buFont typeface="+mj-lt"/>
              <a:buAutoNum type="arabicPeriod"/>
            </a:pPr>
            <a:r>
              <a:rPr lang="fr-BE" sz="1600" dirty="0">
                <a:latin typeface="Arial" panose="020B0604020202020204" pitchFamily="34" charset="0"/>
                <a:cs typeface="Arial" panose="020B0604020202020204" pitchFamily="34" charset="0"/>
              </a:rPr>
              <a:t>Les troubles du sommeil sont exceptionnellement liés à une pathologie cérébrale ou organique  </a:t>
            </a:r>
          </a:p>
          <a:p>
            <a:pPr>
              <a:buFont typeface="+mj-lt"/>
              <a:buAutoNum type="arabicPeriod"/>
            </a:pPr>
            <a:r>
              <a:rPr lang="fr-BE" sz="1600" dirty="0">
                <a:latin typeface="Arial" panose="020B0604020202020204" pitchFamily="34" charset="0"/>
                <a:cs typeface="Arial" panose="020B0604020202020204" pitchFamily="34" charset="0"/>
              </a:rPr>
              <a:t>Les troubles du sommeil chez l’enfant ne se traitent pas par des somnifères </a:t>
            </a:r>
          </a:p>
        </p:txBody>
      </p:sp>
    </p:spTree>
    <p:extLst>
      <p:ext uri="{BB962C8B-B14F-4D97-AF65-F5344CB8AC3E}">
        <p14:creationId xmlns:p14="http://schemas.microsoft.com/office/powerpoint/2010/main" val="156101398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1C359-8FA4-4390-A7B7-7B781D62DABA}"/>
              </a:ext>
            </a:extLst>
          </p:cNvPr>
          <p:cNvSpPr>
            <a:spLocks noGrp="1"/>
          </p:cNvSpPr>
          <p:nvPr>
            <p:ph type="title"/>
          </p:nvPr>
        </p:nvSpPr>
        <p:spPr>
          <a:xfrm>
            <a:off x="521374" y="-366207"/>
            <a:ext cx="8180194" cy="1543859"/>
          </a:xfrm>
        </p:spPr>
        <p:txBody>
          <a:bodyPr>
            <a:normAutofit/>
          </a:bodyPr>
          <a:lstStyle/>
          <a:p>
            <a:pPr algn="l"/>
            <a:r>
              <a:rPr lang="fr-BE" sz="2800" dirty="0"/>
              <a:t>																</a:t>
            </a:r>
            <a:r>
              <a:rPr lang="fr-BE" sz="2400" dirty="0"/>
              <a:t>Fonctions du sommeil</a:t>
            </a:r>
          </a:p>
        </p:txBody>
      </p:sp>
      <p:sp>
        <p:nvSpPr>
          <p:cNvPr id="3" name="Espace réservé du contenu 2">
            <a:extLst>
              <a:ext uri="{FF2B5EF4-FFF2-40B4-BE49-F238E27FC236}">
                <a16:creationId xmlns:a16="http://schemas.microsoft.com/office/drawing/2014/main" id="{226AE7E0-CC78-498E-92FA-F76D9762D111}"/>
              </a:ext>
            </a:extLst>
          </p:cNvPr>
          <p:cNvSpPr>
            <a:spLocks noGrp="1"/>
          </p:cNvSpPr>
          <p:nvPr>
            <p:ph idx="1"/>
          </p:nvPr>
        </p:nvSpPr>
        <p:spPr>
          <a:xfrm>
            <a:off x="856060" y="1177652"/>
            <a:ext cx="7429499" cy="3165749"/>
          </a:xfrm>
        </p:spPr>
        <p:txBody>
          <a:bodyPr>
            <a:normAutofit fontScale="92500"/>
          </a:bodyPr>
          <a:lstStyle/>
          <a:p>
            <a:r>
              <a:rPr lang="fr-BE" sz="1500" dirty="0">
                <a:latin typeface="Arial" panose="020B0604020202020204" pitchFamily="34" charset="0"/>
                <a:cs typeface="Arial" panose="020B0604020202020204" pitchFamily="34" charset="0"/>
              </a:rPr>
              <a:t>Récupération de la fatigue mentale et physique (sommeil= réponse homéostasique) </a:t>
            </a:r>
            <a:endParaRPr lang="fr-FR" sz="1500" dirty="0">
              <a:latin typeface="Arial" panose="020B0604020202020204" pitchFamily="34" charset="0"/>
              <a:cs typeface="Arial" panose="020B0604020202020204" pitchFamily="34" charset="0"/>
            </a:endParaRPr>
          </a:p>
          <a:p>
            <a:r>
              <a:rPr lang="fr-BE" sz="1500" dirty="0">
                <a:latin typeface="Arial" panose="020B0604020202020204" pitchFamily="34" charset="0"/>
                <a:cs typeface="Arial" panose="020B0604020202020204" pitchFamily="34" charset="0"/>
              </a:rPr>
              <a:t>Développement/ maturation du système nerveux central </a:t>
            </a:r>
          </a:p>
          <a:p>
            <a:r>
              <a:rPr lang="fr-BE" sz="1500" dirty="0">
                <a:latin typeface="Arial" panose="020B0604020202020204" pitchFamily="34" charset="0"/>
                <a:cs typeface="Arial" panose="020B0604020202020204" pitchFamily="34" charset="0"/>
              </a:rPr>
              <a:t>Rôle dans les apprentissages (rôle respectif de chaque stade? Rôle complémentaire?) et la mémoire</a:t>
            </a:r>
          </a:p>
          <a:p>
            <a:r>
              <a:rPr lang="fr-BE" sz="1500" dirty="0">
                <a:latin typeface="Arial" panose="020B0604020202020204" pitchFamily="34" charset="0"/>
                <a:cs typeface="Arial" panose="020B0604020202020204" pitchFamily="34" charset="0"/>
              </a:rPr>
              <a:t>Synthèse protéique </a:t>
            </a:r>
          </a:p>
          <a:p>
            <a:r>
              <a:rPr lang="mr-IN" sz="1500" dirty="0">
                <a:latin typeface="Arial" panose="020B0604020202020204" pitchFamily="34" charset="0"/>
              </a:rPr>
              <a:t>……</a:t>
            </a:r>
            <a:endParaRPr lang="fr-FR" sz="1500" dirty="0">
              <a:latin typeface="Arial" panose="020B0604020202020204" pitchFamily="34" charset="0"/>
              <a:cs typeface="Arial" panose="020B0604020202020204" pitchFamily="34" charset="0"/>
            </a:endParaRPr>
          </a:p>
          <a:p>
            <a:r>
              <a:rPr lang="fr-FR" sz="1500" dirty="0">
                <a:latin typeface="Arial" panose="020B0604020202020204" pitchFamily="34" charset="0"/>
                <a:cs typeface="Arial" panose="020B0604020202020204" pitchFamily="34" charset="0"/>
              </a:rPr>
              <a:t>Pourraient varier avec l’âge</a:t>
            </a:r>
          </a:p>
          <a:p>
            <a:r>
              <a:rPr lang="fr-FR" sz="1500" dirty="0">
                <a:latin typeface="Arial" panose="020B0604020202020204" pitchFamily="34" charset="0"/>
                <a:cs typeface="Arial" panose="020B0604020202020204" pitchFamily="34" charset="0"/>
              </a:rPr>
              <a:t>Liens avec les sécrétions hormonales: GH (= l’hormone de croissance), la mélatonine, le cortisol, </a:t>
            </a:r>
            <a:r>
              <a:rPr lang="mr-IN" sz="1500" dirty="0">
                <a:latin typeface="Arial" panose="020B0604020202020204" pitchFamily="34" charset="0"/>
              </a:rPr>
              <a:t>…</a:t>
            </a:r>
            <a:endParaRPr lang="fr-BE"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62199"/>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CA6640-F86F-4FA8-AAEB-DA47D1543460}"/>
              </a:ext>
            </a:extLst>
          </p:cNvPr>
          <p:cNvSpPr>
            <a:spLocks noGrp="1"/>
          </p:cNvSpPr>
          <p:nvPr>
            <p:ph type="title"/>
          </p:nvPr>
        </p:nvSpPr>
        <p:spPr>
          <a:xfrm>
            <a:off x="629841" y="555504"/>
            <a:ext cx="7886700" cy="460857"/>
          </a:xfrm>
        </p:spPr>
        <p:txBody>
          <a:bodyPr>
            <a:normAutofit fontScale="90000"/>
          </a:bodyPr>
          <a:lstStyle/>
          <a:p>
            <a:pPr algn="l"/>
            <a:r>
              <a:rPr lang="fr-BE" sz="2800" dirty="0"/>
              <a:t>					</a:t>
            </a:r>
            <a:r>
              <a:rPr lang="fr-BE" dirty="0"/>
              <a:t>Types de sommeil</a:t>
            </a:r>
          </a:p>
        </p:txBody>
      </p:sp>
      <p:sp>
        <p:nvSpPr>
          <p:cNvPr id="5" name="Espace réservé du texte 4">
            <a:extLst>
              <a:ext uri="{FF2B5EF4-FFF2-40B4-BE49-F238E27FC236}">
                <a16:creationId xmlns:a16="http://schemas.microsoft.com/office/drawing/2014/main" id="{33113C9A-4BBA-4043-B252-12E7BFC4C354}"/>
              </a:ext>
            </a:extLst>
          </p:cNvPr>
          <p:cNvSpPr>
            <a:spLocks noGrp="1"/>
          </p:cNvSpPr>
          <p:nvPr>
            <p:ph type="body" idx="1"/>
          </p:nvPr>
        </p:nvSpPr>
        <p:spPr>
          <a:xfrm rot="10800000" flipV="1">
            <a:off x="760811" y="1569838"/>
            <a:ext cx="3868340" cy="750029"/>
          </a:xfrm>
        </p:spPr>
        <p:txBody>
          <a:bodyPr>
            <a:normAutofit fontScale="25000" lnSpcReduction="20000"/>
          </a:bodyPr>
          <a:lstStyle/>
          <a:p>
            <a:r>
              <a:rPr lang="fr-BE" sz="7200" i="1" dirty="0">
                <a:latin typeface="Arial" panose="020B0604020202020204" pitchFamily="34" charset="0"/>
                <a:cs typeface="Arial" panose="020B0604020202020204" pitchFamily="34" charset="0"/>
              </a:rPr>
              <a:t>Sommeil lent = N-REM </a:t>
            </a:r>
            <a:r>
              <a:rPr lang="fr-BE" sz="7200" i="1" dirty="0" err="1">
                <a:latin typeface="Arial" panose="020B0604020202020204" pitchFamily="34" charset="0"/>
                <a:cs typeface="Arial" panose="020B0604020202020204" pitchFamily="34" charset="0"/>
              </a:rPr>
              <a:t>sleep</a:t>
            </a:r>
            <a:endParaRPr lang="fr-BE" sz="7200" i="1" dirty="0">
              <a:latin typeface="Arial" panose="020B0604020202020204" pitchFamily="34" charset="0"/>
              <a:cs typeface="Arial" panose="020B0604020202020204" pitchFamily="34" charset="0"/>
            </a:endParaRPr>
          </a:p>
          <a:p>
            <a:r>
              <a:rPr lang="fr-BE" sz="7200" i="1" dirty="0">
                <a:latin typeface="Arial" panose="020B0604020202020204" pitchFamily="34" charset="0"/>
                <a:cs typeface="Arial" panose="020B0604020202020204" pitchFamily="34" charset="0"/>
              </a:rPr>
              <a:t> </a:t>
            </a:r>
            <a:r>
              <a:rPr lang="fr-BE" sz="7200" b="0" dirty="0">
                <a:latin typeface="Arial" panose="020B0604020202020204" pitchFamily="34" charset="0"/>
                <a:cs typeface="Arial" panose="020B0604020202020204" pitchFamily="34" charset="0"/>
              </a:rPr>
              <a:t>(Non-</a:t>
            </a:r>
            <a:r>
              <a:rPr lang="fr-BE" sz="7200" b="0" dirty="0" err="1">
                <a:latin typeface="Arial" panose="020B0604020202020204" pitchFamily="34" charset="0"/>
                <a:cs typeface="Arial" panose="020B0604020202020204" pitchFamily="34" charset="0"/>
              </a:rPr>
              <a:t>rapid</a:t>
            </a:r>
            <a:r>
              <a:rPr lang="fr-BE" sz="7200" b="0" dirty="0">
                <a:latin typeface="Arial" panose="020B0604020202020204" pitchFamily="34" charset="0"/>
                <a:cs typeface="Arial" panose="020B0604020202020204" pitchFamily="34" charset="0"/>
              </a:rPr>
              <a:t> </a:t>
            </a:r>
            <a:r>
              <a:rPr lang="fr-BE" sz="7200" b="0" dirty="0" err="1">
                <a:latin typeface="Arial" panose="020B0604020202020204" pitchFamily="34" charset="0"/>
                <a:cs typeface="Arial" panose="020B0604020202020204" pitchFamily="34" charset="0"/>
              </a:rPr>
              <a:t>eyes</a:t>
            </a:r>
            <a:r>
              <a:rPr lang="fr-BE" sz="7200" b="0" dirty="0">
                <a:latin typeface="Arial" panose="020B0604020202020204" pitchFamily="34" charset="0"/>
                <a:cs typeface="Arial" panose="020B0604020202020204" pitchFamily="34" charset="0"/>
              </a:rPr>
              <a:t> </a:t>
            </a:r>
            <a:r>
              <a:rPr lang="fr-BE" sz="7200" b="0" dirty="0" err="1">
                <a:latin typeface="Arial" panose="020B0604020202020204" pitchFamily="34" charset="0"/>
                <a:cs typeface="Arial" panose="020B0604020202020204" pitchFamily="34" charset="0"/>
              </a:rPr>
              <a:t>movements</a:t>
            </a:r>
            <a:r>
              <a:rPr lang="fr-BE" sz="7200" b="0" dirty="0">
                <a:latin typeface="Arial" panose="020B0604020202020204" pitchFamily="34" charset="0"/>
                <a:cs typeface="Arial" panose="020B0604020202020204" pitchFamily="34" charset="0"/>
              </a:rPr>
              <a:t>)</a:t>
            </a:r>
            <a:endParaRPr lang="fr-BE" sz="7200" b="0" dirty="0"/>
          </a:p>
          <a:p>
            <a:endParaRPr lang="fr-BE" dirty="0"/>
          </a:p>
        </p:txBody>
      </p:sp>
      <p:sp>
        <p:nvSpPr>
          <p:cNvPr id="6" name="Espace réservé du contenu 5">
            <a:extLst>
              <a:ext uri="{FF2B5EF4-FFF2-40B4-BE49-F238E27FC236}">
                <a16:creationId xmlns:a16="http://schemas.microsoft.com/office/drawing/2014/main" id="{1968700E-56C8-436F-9697-6BD68657C92D}"/>
              </a:ext>
            </a:extLst>
          </p:cNvPr>
          <p:cNvSpPr>
            <a:spLocks noGrp="1"/>
          </p:cNvSpPr>
          <p:nvPr>
            <p:ph sz="half" idx="2"/>
          </p:nvPr>
        </p:nvSpPr>
        <p:spPr>
          <a:xfrm>
            <a:off x="526323" y="2451166"/>
            <a:ext cx="4337315" cy="1882114"/>
          </a:xfrm>
        </p:spPr>
        <p:txBody>
          <a:bodyPr>
            <a:normAutofit fontScale="62500" lnSpcReduction="20000"/>
          </a:bodyPr>
          <a:lstStyle/>
          <a:p>
            <a:pPr marL="342900" lvl="1" indent="0">
              <a:buNone/>
            </a:pPr>
            <a:r>
              <a:rPr lang="fr-BE" sz="2000" dirty="0">
                <a:latin typeface="Arial" panose="020B0604020202020204" pitchFamily="34" charset="0"/>
                <a:cs typeface="Arial" panose="020B0604020202020204" pitchFamily="34" charset="0"/>
              </a:rPr>
              <a:t>Diminution : FC – FR – TA – t° </a:t>
            </a:r>
          </a:p>
          <a:p>
            <a:pPr marL="342900" lvl="1" indent="0">
              <a:buNone/>
            </a:pPr>
            <a:r>
              <a:rPr lang="fr-BE" sz="2000" dirty="0">
                <a:latin typeface="Arial" panose="020B0604020202020204" pitchFamily="34" charset="0"/>
                <a:cs typeface="Arial" panose="020B0604020202020204" pitchFamily="34" charset="0"/>
              </a:rPr>
              <a:t>Absence de mouvements oculaires</a:t>
            </a:r>
          </a:p>
          <a:p>
            <a:pPr marL="342900" lvl="1" indent="0">
              <a:buNone/>
            </a:pPr>
            <a:r>
              <a:rPr lang="fr-BE" sz="2000" dirty="0">
                <a:latin typeface="Arial" panose="020B0604020202020204" pitchFamily="34" charset="0"/>
                <a:cs typeface="Arial" panose="020B0604020202020204" pitchFamily="34" charset="0"/>
              </a:rPr>
              <a:t>Tonus musculaire réduit mais maintenu</a:t>
            </a:r>
          </a:p>
          <a:p>
            <a:pPr marL="342900" lvl="1" indent="0">
              <a:buNone/>
            </a:pPr>
            <a:r>
              <a:rPr lang="fr-BE" sz="2000" dirty="0">
                <a:latin typeface="Arial" panose="020B0604020202020204" pitchFamily="34" charset="0"/>
                <a:cs typeface="Arial" panose="020B0604020202020204" pitchFamily="34" charset="0"/>
              </a:rPr>
              <a:t>SL léger et profond</a:t>
            </a:r>
          </a:p>
          <a:p>
            <a:pPr marL="342900" lvl="1" indent="0">
              <a:buNone/>
            </a:pPr>
            <a:endParaRPr lang="fr-BE" sz="1500" dirty="0">
              <a:latin typeface="Arial" panose="020B0604020202020204" pitchFamily="34" charset="0"/>
              <a:cs typeface="Arial" panose="020B0604020202020204" pitchFamily="34" charset="0"/>
            </a:endParaRPr>
          </a:p>
          <a:p>
            <a:pPr marL="342900" lvl="1" indent="0">
              <a:buNone/>
            </a:pPr>
            <a:endParaRPr lang="fr-BE" sz="1500" dirty="0">
              <a:latin typeface="Arial" panose="020B0604020202020204" pitchFamily="34" charset="0"/>
              <a:cs typeface="Arial" panose="020B0604020202020204" pitchFamily="34" charset="0"/>
            </a:endParaRPr>
          </a:p>
          <a:p>
            <a:pPr marL="342900" lvl="1" indent="0">
              <a:buNone/>
            </a:pPr>
            <a:r>
              <a:rPr lang="fr-BE" sz="2600" b="1" dirty="0">
                <a:solidFill>
                  <a:srgbClr val="FF0000"/>
                </a:solidFill>
                <a:latin typeface="Arial" panose="020B0604020202020204" pitchFamily="34" charset="0"/>
              </a:rPr>
              <a:t>75 -80 % d’une nuit</a:t>
            </a:r>
          </a:p>
          <a:p>
            <a:endParaRPr lang="fr-BE" sz="1500" dirty="0"/>
          </a:p>
        </p:txBody>
      </p:sp>
      <p:sp>
        <p:nvSpPr>
          <p:cNvPr id="9" name="Espace réservé du texte 6">
            <a:extLst>
              <a:ext uri="{FF2B5EF4-FFF2-40B4-BE49-F238E27FC236}">
                <a16:creationId xmlns:a16="http://schemas.microsoft.com/office/drawing/2014/main" id="{29DACD6D-5C15-42FC-9080-1C843F514A0B}"/>
              </a:ext>
            </a:extLst>
          </p:cNvPr>
          <p:cNvSpPr>
            <a:spLocks noGrp="1"/>
          </p:cNvSpPr>
          <p:nvPr>
            <p:ph type="body" sz="quarter" idx="3"/>
          </p:nvPr>
        </p:nvSpPr>
        <p:spPr>
          <a:xfrm>
            <a:off x="4629151" y="1260872"/>
            <a:ext cx="3868340" cy="1310878"/>
          </a:xfrm>
        </p:spPr>
        <p:txBody>
          <a:bodyPr>
            <a:normAutofit/>
          </a:bodyPr>
          <a:lstStyle/>
          <a:p>
            <a:r>
              <a:rPr lang="fr-BE" i="1" dirty="0">
                <a:latin typeface="Arial" panose="020B0604020202020204" pitchFamily="34" charset="0"/>
                <a:cs typeface="Arial" panose="020B0604020202020204" pitchFamily="34" charset="0"/>
              </a:rPr>
              <a:t>Sommeil paradoxal = REM </a:t>
            </a:r>
            <a:r>
              <a:rPr lang="fr-BE" dirty="0" err="1">
                <a:latin typeface="Arial" panose="020B0604020202020204" pitchFamily="34" charset="0"/>
                <a:cs typeface="Arial" panose="020B0604020202020204" pitchFamily="34" charset="0"/>
              </a:rPr>
              <a:t>sleep</a:t>
            </a:r>
            <a:r>
              <a:rPr lang="fr-BE" b="0" i="1" dirty="0">
                <a:latin typeface="Arial" panose="020B0604020202020204" pitchFamily="34" charset="0"/>
                <a:cs typeface="Arial" panose="020B0604020202020204" pitchFamily="34" charset="0"/>
              </a:rPr>
              <a:t> </a:t>
            </a:r>
          </a:p>
          <a:p>
            <a:r>
              <a:rPr lang="fr-BE" b="0" i="1" dirty="0">
                <a:latin typeface="Arial" panose="020B0604020202020204" pitchFamily="34" charset="0"/>
                <a:cs typeface="Arial" panose="020B0604020202020204" pitchFamily="34" charset="0"/>
              </a:rPr>
              <a:t>(Rapid </a:t>
            </a:r>
            <a:r>
              <a:rPr lang="fr-BE" b="0" i="1" dirty="0" err="1">
                <a:latin typeface="Arial" panose="020B0604020202020204" pitchFamily="34" charset="0"/>
                <a:cs typeface="Arial" panose="020B0604020202020204" pitchFamily="34" charset="0"/>
              </a:rPr>
              <a:t>eyes</a:t>
            </a:r>
            <a:r>
              <a:rPr lang="fr-BE" b="0" i="1" dirty="0">
                <a:latin typeface="Arial" panose="020B0604020202020204" pitchFamily="34" charset="0"/>
                <a:cs typeface="Arial" panose="020B0604020202020204" pitchFamily="34" charset="0"/>
              </a:rPr>
              <a:t> </a:t>
            </a:r>
            <a:r>
              <a:rPr lang="fr-BE" b="0" i="1" dirty="0" err="1">
                <a:latin typeface="Arial" panose="020B0604020202020204" pitchFamily="34" charset="0"/>
                <a:cs typeface="Arial" panose="020B0604020202020204" pitchFamily="34" charset="0"/>
              </a:rPr>
              <a:t>movements</a:t>
            </a:r>
            <a:r>
              <a:rPr lang="fr-BE" b="0" i="1" dirty="0">
                <a:latin typeface="Arial" panose="020B0604020202020204" pitchFamily="34" charset="0"/>
                <a:cs typeface="Arial" panose="020B0604020202020204" pitchFamily="34" charset="0"/>
              </a:rPr>
              <a:t>)</a:t>
            </a:r>
          </a:p>
          <a:p>
            <a:endParaRPr lang="fr-BE" dirty="0"/>
          </a:p>
        </p:txBody>
      </p:sp>
      <p:sp>
        <p:nvSpPr>
          <p:cNvPr id="8" name="Espace réservé du contenu 7">
            <a:extLst>
              <a:ext uri="{FF2B5EF4-FFF2-40B4-BE49-F238E27FC236}">
                <a16:creationId xmlns:a16="http://schemas.microsoft.com/office/drawing/2014/main" id="{4A657F3E-E491-46E5-A6D1-EBDFBD8C7B56}"/>
              </a:ext>
            </a:extLst>
          </p:cNvPr>
          <p:cNvSpPr>
            <a:spLocks noGrp="1"/>
          </p:cNvSpPr>
          <p:nvPr>
            <p:ph sz="quarter" idx="4"/>
          </p:nvPr>
        </p:nvSpPr>
        <p:spPr>
          <a:xfrm>
            <a:off x="4366683" y="2442698"/>
            <a:ext cx="4130808" cy="1882115"/>
          </a:xfrm>
        </p:spPr>
        <p:txBody>
          <a:bodyPr>
            <a:normAutofit fontScale="62500" lnSpcReduction="20000"/>
          </a:bodyPr>
          <a:lstStyle/>
          <a:p>
            <a:pPr marL="342900" lvl="1" indent="0">
              <a:buNone/>
            </a:pPr>
            <a:r>
              <a:rPr lang="fr-BE" sz="2000" dirty="0">
                <a:latin typeface="Arial" panose="020B0604020202020204" pitchFamily="34" charset="0"/>
                <a:cs typeface="Arial" panose="020B0604020202020204" pitchFamily="34" charset="0"/>
              </a:rPr>
              <a:t>Augmentation : FC – FR – TA (irréguliers)</a:t>
            </a:r>
          </a:p>
          <a:p>
            <a:pPr marL="342900" lvl="1" indent="0">
              <a:buNone/>
            </a:pPr>
            <a:r>
              <a:rPr lang="fr-BE" sz="2000" dirty="0">
                <a:latin typeface="Arial" panose="020B0604020202020204" pitchFamily="34" charset="0"/>
                <a:cs typeface="Arial" panose="020B0604020202020204" pitchFamily="34" charset="0"/>
              </a:rPr>
              <a:t>Activité cérébrale rapide et désynchronisée</a:t>
            </a:r>
          </a:p>
          <a:p>
            <a:pPr marL="342900" lvl="1" indent="0">
              <a:buNone/>
            </a:pPr>
            <a:r>
              <a:rPr lang="fr-BE" sz="2000" dirty="0">
                <a:latin typeface="Arial" panose="020B0604020202020204" pitchFamily="34" charset="0"/>
                <a:cs typeface="Arial" panose="020B0604020202020204" pitchFamily="34" charset="0"/>
              </a:rPr>
              <a:t>Abolition du tonus musculaire</a:t>
            </a:r>
          </a:p>
          <a:p>
            <a:pPr lvl="1"/>
            <a:endParaRPr lang="fr-BE" sz="1900" dirty="0">
              <a:latin typeface="Arial" panose="020B0604020202020204" pitchFamily="34" charset="0"/>
              <a:cs typeface="Arial" panose="020B0604020202020204" pitchFamily="34" charset="0"/>
            </a:endParaRPr>
          </a:p>
          <a:p>
            <a:pPr marL="342900" lvl="1" indent="0">
              <a:buNone/>
            </a:pPr>
            <a:endParaRPr lang="fr-BE" sz="1900" b="1" dirty="0">
              <a:solidFill>
                <a:srgbClr val="FF0000"/>
              </a:solidFill>
              <a:latin typeface="Arial" panose="020B0604020202020204" pitchFamily="34" charset="0"/>
            </a:endParaRPr>
          </a:p>
          <a:p>
            <a:pPr marL="342900" lvl="1" indent="0">
              <a:buNone/>
            </a:pPr>
            <a:endParaRPr lang="fr-BE" sz="1900" b="1" dirty="0">
              <a:solidFill>
                <a:srgbClr val="FF0000"/>
              </a:solidFill>
              <a:latin typeface="Arial" panose="020B0604020202020204" pitchFamily="34" charset="0"/>
            </a:endParaRPr>
          </a:p>
          <a:p>
            <a:pPr marL="342900" lvl="1" indent="0">
              <a:buNone/>
            </a:pPr>
            <a:r>
              <a:rPr lang="fr-BE" sz="2900" b="1" dirty="0">
                <a:solidFill>
                  <a:srgbClr val="FF0000"/>
                </a:solidFill>
                <a:latin typeface="Arial" panose="020B0604020202020204" pitchFamily="34" charset="0"/>
              </a:rPr>
              <a:t>20-25% d’une nuit</a:t>
            </a:r>
          </a:p>
          <a:p>
            <a:pPr lvl="1"/>
            <a:endParaRPr lang="fr-BE" sz="2900" dirty="0">
              <a:latin typeface="Arial" panose="020B0604020202020204" pitchFamily="34" charset="0"/>
              <a:cs typeface="Arial" panose="020B0604020202020204" pitchFamily="34" charset="0"/>
            </a:endParaRPr>
          </a:p>
          <a:p>
            <a:endParaRPr lang="fr-BE" dirty="0"/>
          </a:p>
        </p:txBody>
      </p:sp>
    </p:spTree>
    <p:extLst>
      <p:ext uri="{BB962C8B-B14F-4D97-AF65-F5344CB8AC3E}">
        <p14:creationId xmlns:p14="http://schemas.microsoft.com/office/powerpoint/2010/main" val="257202505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10766F07-F027-472E-AD8C-2C79CC0359F6}"/>
              </a:ext>
            </a:extLst>
          </p:cNvPr>
          <p:cNvPicPr>
            <a:picLocks noGrp="1" noChangeAspect="1"/>
          </p:cNvPicPr>
          <p:nvPr>
            <p:ph idx="4294967295"/>
          </p:nvPr>
        </p:nvPicPr>
        <p:blipFill rotWithShape="1">
          <a:blip r:embed="rId2" cstate="print"/>
          <a:srcRect l="25323" t="32039" r="20092" b="24467"/>
          <a:stretch/>
        </p:blipFill>
        <p:spPr>
          <a:xfrm>
            <a:off x="1579836" y="1131575"/>
            <a:ext cx="7295613" cy="3155589"/>
          </a:xfrm>
          <a:prstGeom prst="rect">
            <a:avLst/>
          </a:prstGeom>
        </p:spPr>
      </p:pic>
      <p:cxnSp>
        <p:nvCxnSpPr>
          <p:cNvPr id="4" name="Connecteur droit avec flèche 3"/>
          <p:cNvCxnSpPr/>
          <p:nvPr/>
        </p:nvCxnSpPr>
        <p:spPr>
          <a:xfrm flipV="1">
            <a:off x="4111144" y="1411015"/>
            <a:ext cx="178169" cy="431694"/>
          </a:xfrm>
          <a:prstGeom prst="straightConnector1">
            <a:avLst/>
          </a:prstGeom>
          <a:ln w="57150">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V="1">
            <a:off x="5493712" y="1435383"/>
            <a:ext cx="157611" cy="431694"/>
          </a:xfrm>
          <a:prstGeom prst="straightConnector1">
            <a:avLst/>
          </a:prstGeom>
          <a:ln w="57150">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6933887" y="1452007"/>
            <a:ext cx="95937" cy="417989"/>
          </a:xfrm>
          <a:prstGeom prst="straightConnector1">
            <a:avLst/>
          </a:prstGeom>
          <a:ln w="57150">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22485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roubles-sommeil-enfant-a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1747" y="901146"/>
            <a:ext cx="2649922" cy="3346307"/>
          </a:xfrm>
          <a:prstGeom prst="rect">
            <a:avLst/>
          </a:prstGeom>
        </p:spPr>
      </p:pic>
      <p:sp>
        <p:nvSpPr>
          <p:cNvPr id="6" name="Titre 5">
            <a:extLst>
              <a:ext uri="{FF2B5EF4-FFF2-40B4-BE49-F238E27FC236}">
                <a16:creationId xmlns:a16="http://schemas.microsoft.com/office/drawing/2014/main" id="{9DA940AD-5D54-4C94-A495-15FF40363BF5}"/>
              </a:ext>
            </a:extLst>
          </p:cNvPr>
          <p:cNvSpPr>
            <a:spLocks noGrp="1"/>
          </p:cNvSpPr>
          <p:nvPr>
            <p:ph type="title" idx="4294967295"/>
          </p:nvPr>
        </p:nvSpPr>
        <p:spPr>
          <a:xfrm>
            <a:off x="597117" y="-539028"/>
            <a:ext cx="8007373" cy="1710603"/>
          </a:xfrm>
          <a:prstGeom prst="rect">
            <a:avLst/>
          </a:prstGeom>
        </p:spPr>
        <p:txBody>
          <a:bodyPr>
            <a:normAutofit/>
          </a:bodyPr>
          <a:lstStyle/>
          <a:p>
            <a:pPr algn="l"/>
            <a:r>
              <a:rPr lang="fr-BE" sz="2400" dirty="0"/>
              <a:t>															Question de timing</a:t>
            </a:r>
          </a:p>
        </p:txBody>
      </p:sp>
      <p:sp>
        <p:nvSpPr>
          <p:cNvPr id="8" name="Espace réservé du texte 7">
            <a:extLst>
              <a:ext uri="{FF2B5EF4-FFF2-40B4-BE49-F238E27FC236}">
                <a16:creationId xmlns:a16="http://schemas.microsoft.com/office/drawing/2014/main" id="{B0A2BFEB-C126-4A1A-B9A9-2E22625886ED}"/>
              </a:ext>
            </a:extLst>
          </p:cNvPr>
          <p:cNvSpPr>
            <a:spLocks noGrp="1"/>
          </p:cNvSpPr>
          <p:nvPr>
            <p:ph type="body" sz="half" idx="4294967295"/>
          </p:nvPr>
        </p:nvSpPr>
        <p:spPr>
          <a:xfrm>
            <a:off x="942759" y="1246789"/>
            <a:ext cx="4622224" cy="3155349"/>
          </a:xfrm>
          <a:prstGeom prst="rect">
            <a:avLst/>
          </a:prstGeom>
        </p:spPr>
        <p:txBody>
          <a:bodyPr>
            <a:normAutofit/>
          </a:bodyPr>
          <a:lstStyle/>
          <a:p>
            <a:r>
              <a:rPr lang="fr-BE" sz="1800" b="1" dirty="0">
                <a:solidFill>
                  <a:srgbClr val="C00000"/>
                </a:solidFill>
                <a:latin typeface="Arial" panose="020B0604020202020204" pitchFamily="34" charset="0"/>
              </a:rPr>
              <a:t>Nouveau-né</a:t>
            </a:r>
          </a:p>
          <a:p>
            <a:r>
              <a:rPr lang="fr-BE" sz="1800" b="1" dirty="0">
                <a:solidFill>
                  <a:srgbClr val="C00000"/>
                </a:solidFill>
                <a:latin typeface="Arial" panose="020B0604020202020204" pitchFamily="34" charset="0"/>
              </a:rPr>
              <a:t>Durée d’un cycle : 45 minutes</a:t>
            </a:r>
          </a:p>
          <a:p>
            <a:r>
              <a:rPr lang="fr-BE" sz="1800" b="1" dirty="0">
                <a:solidFill>
                  <a:srgbClr val="C00000"/>
                </a:solidFill>
                <a:latin typeface="Arial" panose="020B0604020202020204" pitchFamily="34" charset="0"/>
                <a:cs typeface="Arial" panose="020B0604020202020204" pitchFamily="34" charset="0"/>
              </a:rPr>
              <a:t>Sommeil agité :50-60%</a:t>
            </a:r>
          </a:p>
          <a:p>
            <a:r>
              <a:rPr lang="fr-BE" sz="1800" b="1" dirty="0">
                <a:solidFill>
                  <a:schemeClr val="tx2"/>
                </a:solidFill>
                <a:latin typeface="Arial" panose="020B0604020202020204" pitchFamily="34" charset="0"/>
              </a:rPr>
              <a:t>Adulte </a:t>
            </a:r>
          </a:p>
          <a:p>
            <a:r>
              <a:rPr lang="fr-BE" sz="1800" b="1" dirty="0">
                <a:solidFill>
                  <a:schemeClr val="tx2"/>
                </a:solidFill>
                <a:latin typeface="Arial" panose="020B0604020202020204" pitchFamily="34" charset="0"/>
              </a:rPr>
              <a:t>Durée d’un cycle :90-120 minutes</a:t>
            </a:r>
          </a:p>
          <a:p>
            <a:r>
              <a:rPr lang="fr-BE" sz="1800" b="1" dirty="0">
                <a:solidFill>
                  <a:schemeClr val="tx2"/>
                </a:solidFill>
                <a:latin typeface="Arial" panose="020B0604020202020204" pitchFamily="34" charset="0"/>
              </a:rPr>
              <a:t>Sommeil calme :75 -80% d’une nuit</a:t>
            </a:r>
          </a:p>
          <a:p>
            <a:endParaRPr lang="fr-BE" sz="1800" b="1" dirty="0">
              <a:solidFill>
                <a:schemeClr val="accent5"/>
              </a:solidFill>
              <a:latin typeface="Arial" panose="020B0604020202020204" pitchFamily="34" charset="0"/>
            </a:endParaRPr>
          </a:p>
          <a:p>
            <a:endParaRPr lang="fr-BE" sz="1800" b="1" dirty="0">
              <a:solidFill>
                <a:schemeClr val="accent5"/>
              </a:solidFill>
              <a:latin typeface="Arial" panose="020B0604020202020204" pitchFamily="34" charset="0"/>
            </a:endParaRPr>
          </a:p>
          <a:p>
            <a:endParaRPr lang="fr-BE" sz="1800" b="1" dirty="0">
              <a:solidFill>
                <a:schemeClr val="accent5"/>
              </a:solidFill>
              <a:latin typeface="Arial" panose="020B0604020202020204" pitchFamily="34" charset="0"/>
            </a:endParaRPr>
          </a:p>
          <a:p>
            <a:endParaRPr lang="fr-BE" sz="1800" dirty="0"/>
          </a:p>
        </p:txBody>
      </p:sp>
    </p:spTree>
    <p:extLst>
      <p:ext uri="{BB962C8B-B14F-4D97-AF65-F5344CB8AC3E}">
        <p14:creationId xmlns:p14="http://schemas.microsoft.com/office/powerpoint/2010/main" val="352991814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CDCDD-3301-4695-A227-DDC0B25AC64E}"/>
              </a:ext>
            </a:extLst>
          </p:cNvPr>
          <p:cNvSpPr>
            <a:spLocks noGrp="1"/>
          </p:cNvSpPr>
          <p:nvPr>
            <p:ph type="title"/>
          </p:nvPr>
        </p:nvSpPr>
        <p:spPr>
          <a:xfrm>
            <a:off x="628650" y="613112"/>
            <a:ext cx="7886700" cy="654904"/>
          </a:xfrm>
        </p:spPr>
        <p:txBody>
          <a:bodyPr/>
          <a:lstStyle/>
          <a:p>
            <a:pPr algn="l"/>
            <a:r>
              <a:rPr lang="fr-BE" sz="2800" dirty="0"/>
              <a:t>						</a:t>
            </a:r>
            <a:r>
              <a:rPr lang="fr-BE" sz="2400" dirty="0"/>
              <a:t>Au menu</a:t>
            </a:r>
          </a:p>
        </p:txBody>
      </p:sp>
      <p:sp>
        <p:nvSpPr>
          <p:cNvPr id="3" name="Espace réservé du contenu 2">
            <a:extLst>
              <a:ext uri="{FF2B5EF4-FFF2-40B4-BE49-F238E27FC236}">
                <a16:creationId xmlns:a16="http://schemas.microsoft.com/office/drawing/2014/main" id="{63117F26-21F6-418B-B3CB-AD67A6DC065F}"/>
              </a:ext>
            </a:extLst>
          </p:cNvPr>
          <p:cNvSpPr>
            <a:spLocks noGrp="1"/>
          </p:cNvSpPr>
          <p:nvPr>
            <p:ph idx="1"/>
          </p:nvPr>
        </p:nvSpPr>
        <p:spPr/>
        <p:txBody>
          <a:bodyPr/>
          <a:lstStyle/>
          <a:p>
            <a:r>
              <a:rPr lang="fr-BE" sz="1800" dirty="0"/>
              <a:t>Le bébé, être de relation et de langage</a:t>
            </a:r>
          </a:p>
          <a:p>
            <a:r>
              <a:rPr lang="fr-BE" sz="1800" dirty="0"/>
              <a:t>Les pleurs :comprendre et s’adapter</a:t>
            </a:r>
          </a:p>
          <a:p>
            <a:r>
              <a:rPr lang="fr-BE" sz="1800" dirty="0"/>
              <a:t>Le sommeil du tout petit</a:t>
            </a:r>
          </a:p>
          <a:p>
            <a:r>
              <a:rPr lang="fr-BE" sz="1800" dirty="0"/>
              <a:t>La dysrythmie du soir </a:t>
            </a:r>
          </a:p>
        </p:txBody>
      </p:sp>
    </p:spTree>
    <p:extLst>
      <p:ext uri="{BB962C8B-B14F-4D97-AF65-F5344CB8AC3E}">
        <p14:creationId xmlns:p14="http://schemas.microsoft.com/office/powerpoint/2010/main" val="324568709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CAD9C-426A-40AD-BA80-17967133F339}"/>
              </a:ext>
            </a:extLst>
          </p:cNvPr>
          <p:cNvSpPr>
            <a:spLocks noGrp="1"/>
          </p:cNvSpPr>
          <p:nvPr>
            <p:ph type="title"/>
          </p:nvPr>
        </p:nvSpPr>
        <p:spPr>
          <a:xfrm>
            <a:off x="628650" y="382684"/>
            <a:ext cx="7886700" cy="518463"/>
          </a:xfrm>
        </p:spPr>
        <p:txBody>
          <a:bodyPr>
            <a:normAutofit fontScale="90000"/>
          </a:bodyPr>
          <a:lstStyle/>
          <a:p>
            <a:pPr algn="l"/>
            <a:r>
              <a:rPr lang="fr-BE" sz="2800" dirty="0"/>
              <a:t>				</a:t>
            </a:r>
            <a:r>
              <a:rPr lang="fr-BE" dirty="0"/>
              <a:t>Le sommeil du nouveau-né</a:t>
            </a:r>
          </a:p>
        </p:txBody>
      </p:sp>
      <p:sp>
        <p:nvSpPr>
          <p:cNvPr id="3" name="Espace réservé du contenu 2">
            <a:extLst>
              <a:ext uri="{FF2B5EF4-FFF2-40B4-BE49-F238E27FC236}">
                <a16:creationId xmlns:a16="http://schemas.microsoft.com/office/drawing/2014/main" id="{D855B2A7-5AF4-4948-B01D-080A33A455E6}"/>
              </a:ext>
            </a:extLst>
          </p:cNvPr>
          <p:cNvSpPr>
            <a:spLocks noGrp="1"/>
          </p:cNvSpPr>
          <p:nvPr>
            <p:ph idx="1"/>
          </p:nvPr>
        </p:nvSpPr>
        <p:spPr/>
        <p:txBody>
          <a:bodyPr>
            <a:normAutofit fontScale="92500" lnSpcReduction="20000"/>
          </a:bodyPr>
          <a:lstStyle/>
          <a:p>
            <a:r>
              <a:rPr lang="fr-BE" b="1" i="1" dirty="0">
                <a:solidFill>
                  <a:schemeClr val="tx2">
                    <a:lumMod val="20000"/>
                    <a:lumOff val="80000"/>
                  </a:schemeClr>
                </a:solidFill>
              </a:rPr>
              <a:t>Le sommeil calme </a:t>
            </a:r>
            <a:r>
              <a:rPr lang="fr-BE" dirty="0"/>
              <a:t>(= sommeil lent profond de l’adulte):</a:t>
            </a:r>
          </a:p>
          <a:p>
            <a:endParaRPr lang="fr-BE" dirty="0"/>
          </a:p>
          <a:p>
            <a:pPr marL="0" indent="0">
              <a:buNone/>
            </a:pPr>
            <a:r>
              <a:rPr lang="fr-BE" dirty="0"/>
              <a:t>Bébé est immobile, peu expressif, souvent pâle.</a:t>
            </a:r>
          </a:p>
          <a:p>
            <a:pPr marL="0" indent="0">
              <a:buNone/>
            </a:pPr>
            <a:r>
              <a:rPr lang="fr-BE" dirty="0"/>
              <a:t> Il n’y a pas de mouvements oculaires et la respiration</a:t>
            </a:r>
          </a:p>
          <a:p>
            <a:pPr marL="0" indent="0">
              <a:buNone/>
            </a:pPr>
            <a:r>
              <a:rPr lang="fr-BE" dirty="0"/>
              <a:t> et le rythme cardiaque sont lents et réguliers</a:t>
            </a:r>
          </a:p>
          <a:p>
            <a:pPr marL="0" indent="0">
              <a:buNone/>
            </a:pPr>
            <a:endParaRPr lang="fr-BE" dirty="0"/>
          </a:p>
          <a:p>
            <a:pPr marL="0" indent="0">
              <a:buNone/>
            </a:pPr>
            <a:r>
              <a:rPr lang="fr-BE" dirty="0"/>
              <a:t> </a:t>
            </a:r>
            <a:r>
              <a:rPr lang="fr-BE" dirty="0">
                <a:solidFill>
                  <a:srgbClr val="FF0000"/>
                </a:solidFill>
              </a:rPr>
              <a:t>Durée par cycle: 20 minutes</a:t>
            </a:r>
          </a:p>
          <a:p>
            <a:endParaRPr lang="fr-BE" dirty="0"/>
          </a:p>
        </p:txBody>
      </p:sp>
      <p:graphicFrame>
        <p:nvGraphicFramePr>
          <p:cNvPr id="4" name="Object 4">
            <a:extLst>
              <a:ext uri="{FF2B5EF4-FFF2-40B4-BE49-F238E27FC236}">
                <a16:creationId xmlns:a16="http://schemas.microsoft.com/office/drawing/2014/main" id="{7244DCAD-32FE-491E-BB5B-E82B390684E1}"/>
              </a:ext>
            </a:extLst>
          </p:cNvPr>
          <p:cNvGraphicFramePr>
            <a:graphicFrameLocks noChangeAspect="1"/>
          </p:cNvGraphicFramePr>
          <p:nvPr>
            <p:extLst>
              <p:ext uri="{D42A27DB-BD31-4B8C-83A1-F6EECF244321}">
                <p14:modId xmlns:p14="http://schemas.microsoft.com/office/powerpoint/2010/main" val="1696540726"/>
              </p:ext>
            </p:extLst>
          </p:nvPr>
        </p:nvGraphicFramePr>
        <p:xfrm>
          <a:off x="6447967" y="1477217"/>
          <a:ext cx="2067383" cy="2318832"/>
        </p:xfrm>
        <a:graphic>
          <a:graphicData uri="http://schemas.openxmlformats.org/presentationml/2006/ole">
            <mc:AlternateContent xmlns:mc="http://schemas.openxmlformats.org/markup-compatibility/2006">
              <mc:Choice xmlns:v="urn:schemas-microsoft-com:vml" Requires="v">
                <p:oleObj spid="_x0000_s3116" name="Bitmap Image" r:id="rId3" imgW="3742857" imgH="4105848" progId="">
                  <p:embed/>
                </p:oleObj>
              </mc:Choice>
              <mc:Fallback>
                <p:oleObj name="Bitmap Image" r:id="rId3" imgW="3742857" imgH="4105848" progId="">
                  <p:embed/>
                  <p:pic>
                    <p:nvPicPr>
                      <p:cNvPr id="0"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7967" y="1477217"/>
                        <a:ext cx="2067383" cy="2318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1292496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E518A4A2-F3D2-4658-AE38-4AFF4C153B6C}"/>
              </a:ext>
            </a:extLst>
          </p:cNvPr>
          <p:cNvSpPr>
            <a:spLocks noChangeArrowheads="1"/>
          </p:cNvSpPr>
          <p:nvPr/>
        </p:nvSpPr>
        <p:spPr bwMode="auto">
          <a:xfrm rot="10800000" flipV="1">
            <a:off x="1115580" y="1419610"/>
            <a:ext cx="4504200"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fr-BE" altLang="fr-FR" sz="1500" dirty="0"/>
              <a:t>En boule, calme</a:t>
            </a:r>
          </a:p>
          <a:p>
            <a:pPr eaLnBrk="1" hangingPunct="1">
              <a:lnSpc>
                <a:spcPct val="90000"/>
              </a:lnSpc>
            </a:pPr>
            <a:r>
              <a:rPr lang="fr-BE" altLang="fr-FR" sz="1500" dirty="0"/>
              <a:t>Pas de mouvements</a:t>
            </a:r>
          </a:p>
          <a:p>
            <a:pPr eaLnBrk="1" hangingPunct="1">
              <a:lnSpc>
                <a:spcPct val="90000"/>
              </a:lnSpc>
            </a:pPr>
            <a:r>
              <a:rPr lang="fr-BE" altLang="fr-FR" sz="1500" dirty="0"/>
              <a:t>Pas expressif</a:t>
            </a:r>
          </a:p>
          <a:p>
            <a:pPr eaLnBrk="1" hangingPunct="1">
              <a:lnSpc>
                <a:spcPct val="90000"/>
              </a:lnSpc>
            </a:pPr>
            <a:r>
              <a:rPr lang="fr-BE" altLang="fr-FR" sz="1500" dirty="0"/>
              <a:t>Yeux ne bougent pas derrière les paupières</a:t>
            </a:r>
          </a:p>
          <a:p>
            <a:pPr eaLnBrk="1" hangingPunct="1">
              <a:lnSpc>
                <a:spcPct val="90000"/>
              </a:lnSpc>
            </a:pPr>
            <a:r>
              <a:rPr lang="fr-BE" altLang="fr-FR" sz="1500" dirty="0"/>
              <a:t>Respiration régulière et silencieuse </a:t>
            </a:r>
          </a:p>
          <a:p>
            <a:pPr eaLnBrk="1" hangingPunct="1">
              <a:lnSpc>
                <a:spcPct val="90000"/>
              </a:lnSpc>
            </a:pPr>
            <a:endParaRPr lang="fr-BE" altLang="fr-FR" sz="1500" dirty="0"/>
          </a:p>
          <a:p>
            <a:pPr eaLnBrk="1" hangingPunct="1">
              <a:lnSpc>
                <a:spcPct val="90000"/>
              </a:lnSpc>
            </a:pPr>
            <a:endParaRPr lang="fr-BE" altLang="fr-FR" sz="1500" dirty="0"/>
          </a:p>
          <a:p>
            <a:pPr eaLnBrk="1" hangingPunct="1">
              <a:lnSpc>
                <a:spcPct val="90000"/>
              </a:lnSpc>
            </a:pPr>
            <a:endParaRPr lang="fr-BE" altLang="fr-FR" sz="1500" dirty="0"/>
          </a:p>
          <a:p>
            <a:pPr eaLnBrk="1" hangingPunct="1">
              <a:lnSpc>
                <a:spcPct val="90000"/>
              </a:lnSpc>
            </a:pPr>
            <a:endParaRPr lang="fr-BE" altLang="fr-FR" sz="1500" dirty="0"/>
          </a:p>
          <a:p>
            <a:pPr eaLnBrk="1" hangingPunct="1">
              <a:lnSpc>
                <a:spcPct val="90000"/>
              </a:lnSpc>
            </a:pPr>
            <a:endParaRPr lang="fr-BE" altLang="fr-FR" sz="1500" dirty="0"/>
          </a:p>
          <a:p>
            <a:pPr eaLnBrk="1" hangingPunct="1">
              <a:lnSpc>
                <a:spcPct val="90000"/>
              </a:lnSpc>
            </a:pPr>
            <a:r>
              <a:rPr lang="fr-BE" altLang="fr-FR" sz="1500" dirty="0"/>
              <a:t>			</a:t>
            </a:r>
          </a:p>
          <a:p>
            <a:pPr eaLnBrk="1" hangingPunct="1">
              <a:lnSpc>
                <a:spcPct val="90000"/>
              </a:lnSpc>
            </a:pPr>
            <a:r>
              <a:rPr lang="fr-BE" altLang="fr-FR" sz="1500" dirty="0"/>
              <a:t>	</a:t>
            </a:r>
          </a:p>
          <a:p>
            <a:pPr eaLnBrk="1" hangingPunct="1">
              <a:lnSpc>
                <a:spcPct val="90000"/>
              </a:lnSpc>
            </a:pPr>
            <a:r>
              <a:rPr lang="fr-BE" altLang="fr-FR" sz="1500" dirty="0"/>
              <a:t>Difficile à réveiller</a:t>
            </a:r>
            <a:endParaRPr lang="fr-BE" altLang="fr-FR" sz="1500" u="sng" dirty="0"/>
          </a:p>
          <a:p>
            <a:pPr eaLnBrk="1" hangingPunct="1">
              <a:lnSpc>
                <a:spcPct val="90000"/>
              </a:lnSpc>
            </a:pPr>
            <a:endParaRPr lang="fr-BE" altLang="fr-FR" sz="1500" u="sng" dirty="0"/>
          </a:p>
          <a:p>
            <a:pPr eaLnBrk="1" hangingPunct="1">
              <a:lnSpc>
                <a:spcPct val="90000"/>
              </a:lnSpc>
            </a:pPr>
            <a:endParaRPr lang="fr-BE" altLang="fr-FR" sz="1500" u="sng" dirty="0"/>
          </a:p>
          <a:p>
            <a:pPr eaLnBrk="1" hangingPunct="1">
              <a:lnSpc>
                <a:spcPct val="90000"/>
              </a:lnSpc>
            </a:pPr>
            <a:endParaRPr lang="fr-BE" altLang="fr-FR" sz="1500" u="sng" dirty="0"/>
          </a:p>
          <a:p>
            <a:pPr eaLnBrk="1" hangingPunct="1">
              <a:lnSpc>
                <a:spcPct val="90000"/>
              </a:lnSpc>
            </a:pPr>
            <a:endParaRPr lang="fr-BE" altLang="fr-FR" sz="1500" u="sng" dirty="0"/>
          </a:p>
          <a:p>
            <a:pPr eaLnBrk="1" hangingPunct="1">
              <a:lnSpc>
                <a:spcPct val="90000"/>
              </a:lnSpc>
            </a:pPr>
            <a:endParaRPr lang="fr-BE" altLang="fr-FR" sz="1500" u="sng" dirty="0"/>
          </a:p>
          <a:p>
            <a:pPr eaLnBrk="1" hangingPunct="1">
              <a:lnSpc>
                <a:spcPct val="90000"/>
              </a:lnSpc>
            </a:pPr>
            <a:endParaRPr lang="fr-BE" altLang="fr-FR" sz="1500" u="sng" dirty="0"/>
          </a:p>
          <a:p>
            <a:pPr eaLnBrk="1" hangingPunct="1">
              <a:lnSpc>
                <a:spcPct val="90000"/>
              </a:lnSpc>
            </a:pPr>
            <a:endParaRPr lang="fr-BE" altLang="fr-FR" sz="1500" u="sng" dirty="0"/>
          </a:p>
          <a:p>
            <a:pPr eaLnBrk="1" hangingPunct="1">
              <a:lnSpc>
                <a:spcPct val="90000"/>
              </a:lnSpc>
            </a:pPr>
            <a:r>
              <a:rPr lang="fr-BE" altLang="fr-FR" sz="1500" dirty="0"/>
              <a:t>Je m’endormirai ainsi après 6 semaines</a:t>
            </a:r>
          </a:p>
        </p:txBody>
      </p:sp>
      <p:pic>
        <p:nvPicPr>
          <p:cNvPr id="6149" name="Picture 2" descr="C:\DOCUME~1\Thibaud\Local Settings\Temp\~AUT0004.jpg">
            <a:extLst>
              <a:ext uri="{FF2B5EF4-FFF2-40B4-BE49-F238E27FC236}">
                <a16:creationId xmlns:a16="http://schemas.microsoft.com/office/drawing/2014/main" id="{7C018D95-AB0E-4F17-9A50-50BCC17943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895" y="152256"/>
            <a:ext cx="1538288" cy="138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C:\DOCUME~1\Thibaud\Local Settings\Temp\~AUT0005.jpg">
            <a:extLst>
              <a:ext uri="{FF2B5EF4-FFF2-40B4-BE49-F238E27FC236}">
                <a16:creationId xmlns:a16="http://schemas.microsoft.com/office/drawing/2014/main" id="{ECB08771-55CA-42CA-8D26-1728E5F39B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656" y="846390"/>
            <a:ext cx="1553765" cy="13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C:\DOCUME~1\Thibaud\Local Settings\Temp\~AUT0004.jpg">
            <a:extLst>
              <a:ext uri="{FF2B5EF4-FFF2-40B4-BE49-F238E27FC236}">
                <a16:creationId xmlns:a16="http://schemas.microsoft.com/office/drawing/2014/main" id="{F80C4A9E-0BE9-471D-98D9-A034FDF39E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2897" y="2683219"/>
            <a:ext cx="1553765" cy="14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372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83572-46C1-4408-A954-B132287ADB81}"/>
              </a:ext>
            </a:extLst>
          </p:cNvPr>
          <p:cNvSpPr>
            <a:spLocks noGrp="1"/>
          </p:cNvSpPr>
          <p:nvPr>
            <p:ph type="title"/>
          </p:nvPr>
        </p:nvSpPr>
        <p:spPr>
          <a:xfrm>
            <a:off x="628650" y="382684"/>
            <a:ext cx="7886700" cy="576070"/>
          </a:xfrm>
        </p:spPr>
        <p:txBody>
          <a:bodyPr>
            <a:normAutofit/>
          </a:bodyPr>
          <a:lstStyle/>
          <a:p>
            <a:pPr algn="l"/>
            <a:r>
              <a:rPr lang="fr-BE" sz="2400" dirty="0"/>
              <a:t>				Le sommeil du nouveau-né</a:t>
            </a:r>
          </a:p>
        </p:txBody>
      </p:sp>
      <p:sp>
        <p:nvSpPr>
          <p:cNvPr id="3" name="Espace réservé du contenu 2">
            <a:extLst>
              <a:ext uri="{FF2B5EF4-FFF2-40B4-BE49-F238E27FC236}">
                <a16:creationId xmlns:a16="http://schemas.microsoft.com/office/drawing/2014/main" id="{E4AE5036-9821-4A39-8203-F59D41EB8A11}"/>
              </a:ext>
            </a:extLst>
          </p:cNvPr>
          <p:cNvSpPr>
            <a:spLocks noGrp="1"/>
          </p:cNvSpPr>
          <p:nvPr>
            <p:ph idx="1"/>
          </p:nvPr>
        </p:nvSpPr>
        <p:spPr>
          <a:xfrm>
            <a:off x="856060" y="1189182"/>
            <a:ext cx="7429499" cy="3154219"/>
          </a:xfrm>
        </p:spPr>
        <p:txBody>
          <a:bodyPr>
            <a:normAutofit/>
          </a:bodyPr>
          <a:lstStyle/>
          <a:p>
            <a:r>
              <a:rPr lang="fr-BE" b="1" i="1" dirty="0">
                <a:solidFill>
                  <a:schemeClr val="tx2">
                    <a:lumMod val="20000"/>
                    <a:lumOff val="80000"/>
                  </a:schemeClr>
                </a:solidFill>
              </a:rPr>
              <a:t>Le sommeil agité </a:t>
            </a:r>
            <a:r>
              <a:rPr lang="fr-BE" dirty="0"/>
              <a:t>(= le sommeil paradoxal de l’adulte):</a:t>
            </a:r>
          </a:p>
          <a:p>
            <a:pPr marL="0" indent="0">
              <a:buNone/>
            </a:pPr>
            <a:r>
              <a:rPr lang="fr-BE" sz="1600" dirty="0"/>
              <a:t>Bébé présente toute une série de mouvements,</a:t>
            </a:r>
          </a:p>
          <a:p>
            <a:pPr marL="0" indent="0">
              <a:buNone/>
            </a:pPr>
            <a:r>
              <a:rPr lang="fr-BE" sz="1600" dirty="0"/>
              <a:t> son visage est très expressif.</a:t>
            </a:r>
          </a:p>
          <a:p>
            <a:pPr marL="0" indent="0">
              <a:buNone/>
            </a:pPr>
            <a:r>
              <a:rPr lang="fr-BE" sz="1600" dirty="0"/>
              <a:t>Il a des mouvements oculaires.</a:t>
            </a:r>
          </a:p>
          <a:p>
            <a:pPr marL="0" indent="0">
              <a:buNone/>
            </a:pPr>
            <a:r>
              <a:rPr lang="fr-BE" sz="1600" dirty="0"/>
              <a:t>Sa respiration est irrégulière et son rythme </a:t>
            </a:r>
            <a:br>
              <a:rPr lang="fr-BE" sz="1600" dirty="0"/>
            </a:br>
            <a:r>
              <a:rPr lang="fr-BE" sz="1600" dirty="0"/>
              <a:t>cardiaque s’accélère</a:t>
            </a:r>
            <a:endParaRPr lang="fr-BE" sz="1600" dirty="0">
              <a:solidFill>
                <a:srgbClr val="FF0000"/>
              </a:solidFill>
            </a:endParaRPr>
          </a:p>
          <a:p>
            <a:endParaRPr lang="fr-BE" sz="1600" dirty="0">
              <a:solidFill>
                <a:srgbClr val="FF0000"/>
              </a:solidFill>
            </a:endParaRPr>
          </a:p>
          <a:p>
            <a:r>
              <a:rPr lang="fr-BE" sz="1600" dirty="0">
                <a:solidFill>
                  <a:srgbClr val="FF0000"/>
                </a:solidFill>
              </a:rPr>
              <a:t>Durée par cycle: variable (10 à 45 min.), 25 minute</a:t>
            </a:r>
            <a:r>
              <a:rPr lang="fr-BE" sz="1800" dirty="0">
                <a:solidFill>
                  <a:srgbClr val="FF0000"/>
                </a:solidFill>
              </a:rPr>
              <a:t>s en moyenne</a:t>
            </a:r>
            <a:endParaRPr lang="fr-BE" sz="1800" dirty="0"/>
          </a:p>
          <a:p>
            <a:endParaRPr lang="fr-BE" sz="1800" dirty="0"/>
          </a:p>
          <a:p>
            <a:endParaRPr lang="fr-BE" sz="1800" dirty="0"/>
          </a:p>
        </p:txBody>
      </p:sp>
      <p:graphicFrame>
        <p:nvGraphicFramePr>
          <p:cNvPr id="4" name="Object 5">
            <a:extLst>
              <a:ext uri="{FF2B5EF4-FFF2-40B4-BE49-F238E27FC236}">
                <a16:creationId xmlns:a16="http://schemas.microsoft.com/office/drawing/2014/main" id="{DBD26F0E-E4FB-4BC4-BA15-56800BEC0E76}"/>
              </a:ext>
            </a:extLst>
          </p:cNvPr>
          <p:cNvGraphicFramePr>
            <a:graphicFrameLocks noChangeAspect="1"/>
          </p:cNvGraphicFramePr>
          <p:nvPr>
            <p:extLst>
              <p:ext uri="{D42A27DB-BD31-4B8C-83A1-F6EECF244321}">
                <p14:modId xmlns:p14="http://schemas.microsoft.com/office/powerpoint/2010/main" val="3036572343"/>
              </p:ext>
            </p:extLst>
          </p:nvPr>
        </p:nvGraphicFramePr>
        <p:xfrm>
          <a:off x="5378498" y="1707645"/>
          <a:ext cx="2675599" cy="1938867"/>
        </p:xfrm>
        <a:graphic>
          <a:graphicData uri="http://schemas.openxmlformats.org/presentationml/2006/ole">
            <mc:AlternateContent xmlns:mc="http://schemas.openxmlformats.org/markup-compatibility/2006">
              <mc:Choice xmlns:v="urn:schemas-microsoft-com:vml" Requires="v">
                <p:oleObj spid="_x0000_s5164" name="Bitmap Image" r:id="rId3" imgW="5257143" imgH="3715269" progId="">
                  <p:embed/>
                </p:oleObj>
              </mc:Choice>
              <mc:Fallback>
                <p:oleObj name="Bitmap Image" r:id="rId3" imgW="5257143" imgH="3715269"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98" y="1707645"/>
                        <a:ext cx="2675599" cy="1938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988287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0D947-F510-4382-BB38-59FCC5F91509}"/>
              </a:ext>
            </a:extLst>
          </p:cNvPr>
          <p:cNvSpPr>
            <a:spLocks noGrp="1"/>
          </p:cNvSpPr>
          <p:nvPr>
            <p:ph type="title"/>
          </p:nvPr>
        </p:nvSpPr>
        <p:spPr>
          <a:xfrm>
            <a:off x="467783" y="0"/>
            <a:ext cx="6683765" cy="670719"/>
          </a:xfrm>
        </p:spPr>
        <p:txBody>
          <a:bodyPr>
            <a:normAutofit/>
          </a:bodyPr>
          <a:lstStyle/>
          <a:p>
            <a:pPr algn="l"/>
            <a:r>
              <a:rPr lang="fr-BE" sz="2800" dirty="0">
                <a:latin typeface="Arial" panose="020B0604020202020204" pitchFamily="34" charset="0"/>
                <a:cs typeface="Arial" panose="020B0604020202020204" pitchFamily="34" charset="0"/>
              </a:rPr>
              <a:t>					</a:t>
            </a:r>
            <a:r>
              <a:rPr lang="fr-BE" sz="2400" dirty="0">
                <a:latin typeface="Arial" panose="020B0604020202020204" pitchFamily="34" charset="0"/>
                <a:cs typeface="Arial" panose="020B0604020202020204" pitchFamily="34" charset="0"/>
              </a:rPr>
              <a:t>sommeil agité</a:t>
            </a:r>
          </a:p>
        </p:txBody>
      </p:sp>
      <p:sp>
        <p:nvSpPr>
          <p:cNvPr id="3" name="Espace réservé du contenu 2">
            <a:extLst>
              <a:ext uri="{FF2B5EF4-FFF2-40B4-BE49-F238E27FC236}">
                <a16:creationId xmlns:a16="http://schemas.microsoft.com/office/drawing/2014/main" id="{B2EF29BA-EE05-4283-A3E4-998837991B85}"/>
              </a:ext>
            </a:extLst>
          </p:cNvPr>
          <p:cNvSpPr>
            <a:spLocks noGrp="1"/>
          </p:cNvSpPr>
          <p:nvPr>
            <p:ph idx="1"/>
          </p:nvPr>
        </p:nvSpPr>
        <p:spPr>
          <a:xfrm>
            <a:off x="1403614" y="1073968"/>
            <a:ext cx="7258483" cy="3080004"/>
          </a:xfrm>
        </p:spPr>
        <p:txBody>
          <a:bodyPr>
            <a:noAutofit/>
          </a:bodyPr>
          <a:lstStyle/>
          <a:p>
            <a:pPr>
              <a:buFont typeface="+mj-lt"/>
              <a:buAutoNum type="arabicPeriod"/>
            </a:pPr>
            <a:r>
              <a:rPr lang="fr-BE" sz="1600" dirty="0">
                <a:latin typeface="Arial" panose="020B0604020202020204" pitchFamily="34" charset="0"/>
                <a:cs typeface="Arial" panose="020B0604020202020204" pitchFamily="34" charset="0"/>
              </a:rPr>
              <a:t>Mouvements corporels abondants(doigts, orteils , bras , jambes, étirements); </a:t>
            </a:r>
          </a:p>
          <a:p>
            <a:pPr>
              <a:buFont typeface="+mj-lt"/>
              <a:buAutoNum type="arabicPeriod"/>
            </a:pPr>
            <a:r>
              <a:rPr lang="fr-BE" sz="1600" dirty="0">
                <a:latin typeface="Arial" panose="020B0604020202020204" pitchFamily="34" charset="0"/>
                <a:cs typeface="Arial" panose="020B0604020202020204" pitchFamily="34" charset="0"/>
              </a:rPr>
              <a:t>Mouvements des yeux sous les paupières, parfois yeux ouverts mais regard vide; </a:t>
            </a:r>
          </a:p>
          <a:p>
            <a:pPr>
              <a:buFont typeface="+mj-lt"/>
              <a:buAutoNum type="arabicPeriod"/>
            </a:pPr>
            <a:r>
              <a:rPr lang="fr-BE" sz="1600" dirty="0">
                <a:latin typeface="Arial" panose="020B0604020202020204" pitchFamily="34" charset="0"/>
                <a:cs typeface="Arial" panose="020B0604020202020204" pitchFamily="34" charset="0"/>
              </a:rPr>
              <a:t>Grognements,</a:t>
            </a:r>
          </a:p>
          <a:p>
            <a:pPr>
              <a:buFont typeface="+mj-lt"/>
              <a:buAutoNum type="arabicPeriod"/>
            </a:pPr>
            <a:r>
              <a:rPr lang="fr-BE" sz="1600" dirty="0">
                <a:latin typeface="Arial" panose="020B0604020202020204" pitchFamily="34" charset="0"/>
                <a:cs typeface="Arial" panose="020B0604020202020204" pitchFamily="34" charset="0"/>
              </a:rPr>
              <a:t> Visage très expressif (joie: sourire aux anges mais aussi: peur, tristesse, dégoût, colère </a:t>
            </a:r>
          </a:p>
          <a:p>
            <a:pPr>
              <a:buFont typeface="+mj-lt"/>
              <a:buAutoNum type="arabicPeriod"/>
            </a:pPr>
            <a:r>
              <a:rPr lang="fr-BE" sz="1600" dirty="0">
                <a:latin typeface="Arial" panose="020B0604020202020204" pitchFamily="34" charset="0"/>
                <a:cs typeface="Arial" panose="020B0604020202020204" pitchFamily="34" charset="0"/>
              </a:rPr>
              <a:t>Tout rouge mais tonus global bas (mou) </a:t>
            </a:r>
          </a:p>
          <a:p>
            <a:pPr marL="0" indent="0">
              <a:buNone/>
            </a:pPr>
            <a:endParaRPr lang="fr-BE" sz="1800" dirty="0">
              <a:solidFill>
                <a:schemeClr val="tx2"/>
              </a:solidFill>
              <a:latin typeface="Arial" panose="020B0604020202020204" pitchFamily="34" charset="0"/>
              <a:cs typeface="Arial" panose="020B0604020202020204" pitchFamily="34" charset="0"/>
            </a:endParaRPr>
          </a:p>
          <a:p>
            <a:pPr>
              <a:buFont typeface="+mj-lt"/>
              <a:buAutoNum type="arabicPeriod"/>
            </a:pPr>
            <a:endParaRPr lang="fr-BE" sz="1800" dirty="0">
              <a:latin typeface="Arial" panose="020B0604020202020204" pitchFamily="34" charset="0"/>
              <a:cs typeface="Arial" panose="020B0604020202020204" pitchFamily="34" charset="0"/>
            </a:endParaRPr>
          </a:p>
          <a:p>
            <a:pPr>
              <a:buFont typeface="+mj-lt"/>
              <a:buAutoNum type="arabicPeriod"/>
            </a:pPr>
            <a:endParaRPr lang="fr-BE" sz="1800" dirty="0">
              <a:latin typeface="Arial" panose="020B0604020202020204" pitchFamily="34" charset="0"/>
              <a:cs typeface="Arial" panose="020B0604020202020204" pitchFamily="34" charset="0"/>
            </a:endParaRPr>
          </a:p>
          <a:p>
            <a:pPr>
              <a:buFont typeface="+mj-lt"/>
              <a:buAutoNum type="arabicPeriod"/>
            </a:pPr>
            <a:endParaRPr lang="fr-BE" sz="1800" dirty="0">
              <a:latin typeface="Arial" panose="020B0604020202020204" pitchFamily="34" charset="0"/>
              <a:cs typeface="Arial" panose="020B0604020202020204" pitchFamily="34" charset="0"/>
            </a:endParaRPr>
          </a:p>
          <a:p>
            <a:pPr>
              <a:buFont typeface="+mj-lt"/>
              <a:buAutoNum type="arabicPeriod"/>
            </a:pPr>
            <a:endParaRPr lang="fr-BE" sz="1800" dirty="0">
              <a:latin typeface="Arial" panose="020B0604020202020204" pitchFamily="34" charset="0"/>
              <a:cs typeface="Arial" panose="020B0604020202020204" pitchFamily="34" charset="0"/>
            </a:endParaRPr>
          </a:p>
          <a:p>
            <a:pPr>
              <a:buFont typeface="+mj-lt"/>
              <a:buAutoNum type="arabicPeriod"/>
            </a:pPr>
            <a:endParaRPr lang="fr-BE" sz="1800" dirty="0">
              <a:latin typeface="Arial" panose="020B0604020202020204" pitchFamily="34" charset="0"/>
              <a:cs typeface="Arial" panose="020B0604020202020204" pitchFamily="34" charset="0"/>
            </a:endParaRPr>
          </a:p>
          <a:p>
            <a:pPr>
              <a:buFont typeface="+mj-lt"/>
              <a:buAutoNum type="arabicPeriod"/>
            </a:pPr>
            <a:endParaRPr lang="fr-BE" sz="1800" dirty="0">
              <a:latin typeface="Arial" panose="020B0604020202020204" pitchFamily="34" charset="0"/>
              <a:cs typeface="Arial" panose="020B0604020202020204" pitchFamily="34" charset="0"/>
            </a:endParaRPr>
          </a:p>
          <a:p>
            <a:pPr marL="0" indent="0">
              <a:buNone/>
            </a:pPr>
            <a:endParaRPr lang="fr-BE" sz="1800" dirty="0">
              <a:solidFill>
                <a:schemeClr val="tx1"/>
              </a:solidFill>
            </a:endParaRPr>
          </a:p>
        </p:txBody>
      </p:sp>
    </p:spTree>
    <p:extLst>
      <p:ext uri="{BB962C8B-B14F-4D97-AF65-F5344CB8AC3E}">
        <p14:creationId xmlns:p14="http://schemas.microsoft.com/office/powerpoint/2010/main" val="100403199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A14BE-0BAD-452E-8B65-3C6C726604B1}"/>
              </a:ext>
            </a:extLst>
          </p:cNvPr>
          <p:cNvSpPr>
            <a:spLocks noGrp="1"/>
          </p:cNvSpPr>
          <p:nvPr>
            <p:ph type="title"/>
          </p:nvPr>
        </p:nvSpPr>
        <p:spPr/>
        <p:txBody>
          <a:bodyPr/>
          <a:lstStyle/>
          <a:p>
            <a:r>
              <a:rPr lang="fr-BE" sz="2800" dirty="0">
                <a:cs typeface="Arial" panose="020B0604020202020204" pitchFamily="34" charset="0"/>
              </a:rPr>
              <a:t>				sommeil agité</a:t>
            </a:r>
            <a:endParaRPr lang="fr-BE" dirty="0"/>
          </a:p>
        </p:txBody>
      </p:sp>
      <p:sp>
        <p:nvSpPr>
          <p:cNvPr id="3" name="Espace réservé du contenu 2">
            <a:extLst>
              <a:ext uri="{FF2B5EF4-FFF2-40B4-BE49-F238E27FC236}">
                <a16:creationId xmlns:a16="http://schemas.microsoft.com/office/drawing/2014/main" id="{6060B8B7-1298-44D1-B3E2-559444627FE7}"/>
              </a:ext>
            </a:extLst>
          </p:cNvPr>
          <p:cNvSpPr>
            <a:spLocks noGrp="1"/>
          </p:cNvSpPr>
          <p:nvPr>
            <p:ph idx="1"/>
          </p:nvPr>
        </p:nvSpPr>
        <p:spPr/>
        <p:txBody>
          <a:bodyPr/>
          <a:lstStyle/>
          <a:p>
            <a:pPr marL="0" indent="0">
              <a:buNone/>
            </a:pPr>
            <a:r>
              <a:rPr lang="fr-BE" dirty="0">
                <a:cs typeface="Arial" panose="020B0604020202020204" pitchFamily="34" charset="0"/>
              </a:rPr>
              <a:t>A ne pas confondre avec réveil </a:t>
            </a:r>
          </a:p>
          <a:p>
            <a:pPr marL="0" indent="0">
              <a:buNone/>
            </a:pPr>
            <a:r>
              <a:rPr lang="fr-BE" sz="2000" b="1" dirty="0">
                <a:solidFill>
                  <a:schemeClr val="tx2"/>
                </a:solidFill>
                <a:cs typeface="Arial" panose="020B0604020202020204" pitchFamily="34" charset="0"/>
              </a:rPr>
              <a:t>Un enfant qui s’étire, baille , pleure , ouvre les yeux , peut très bien dormir quand même</a:t>
            </a:r>
          </a:p>
          <a:p>
            <a:pPr marL="0" indent="0">
              <a:buNone/>
            </a:pPr>
            <a:r>
              <a:rPr lang="fr-BE" sz="2000" b="1" dirty="0">
                <a:solidFill>
                  <a:schemeClr val="tx2"/>
                </a:solidFill>
                <a:cs typeface="Arial" panose="020B0604020202020204" pitchFamily="34" charset="0"/>
              </a:rPr>
              <a:t>Apprendre à reconnaitre et respecter le sommeil agité </a:t>
            </a:r>
          </a:p>
          <a:p>
            <a:endParaRPr lang="fr-BE" dirty="0"/>
          </a:p>
        </p:txBody>
      </p:sp>
      <p:sp>
        <p:nvSpPr>
          <p:cNvPr id="4" name="Espace réservé du numéro de diapositive 3">
            <a:extLst>
              <a:ext uri="{FF2B5EF4-FFF2-40B4-BE49-F238E27FC236}">
                <a16:creationId xmlns:a16="http://schemas.microsoft.com/office/drawing/2014/main" id="{5DB25314-5E4E-489C-B8F7-E8121568A95A}"/>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32510427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71424F-DA24-45F5-9D85-EA6C735F8E4D}"/>
              </a:ext>
            </a:extLst>
          </p:cNvPr>
          <p:cNvSpPr/>
          <p:nvPr/>
        </p:nvSpPr>
        <p:spPr>
          <a:xfrm>
            <a:off x="1749257" y="2571750"/>
            <a:ext cx="6797626" cy="2197525"/>
          </a:xfrm>
          <a:prstGeom prst="rect">
            <a:avLst/>
          </a:prstGeom>
        </p:spPr>
        <p:txBody>
          <a:bodyPr wrap="square">
            <a:spAutoFit/>
          </a:bodyPr>
          <a:lstStyle/>
          <a:p>
            <a:pPr>
              <a:lnSpc>
                <a:spcPct val="90000"/>
              </a:lnSpc>
              <a:defRPr/>
            </a:pPr>
            <a:r>
              <a:rPr lang="fr-BE" sz="1600" dirty="0">
                <a:latin typeface="Arial" panose="020B0604020202020204" pitchFamily="34" charset="0"/>
                <a:cs typeface="Arial" panose="020B0604020202020204" pitchFamily="34" charset="0"/>
              </a:rPr>
              <a:t>Semble dormir, relâché et mou (trompeur!)</a:t>
            </a:r>
          </a:p>
          <a:p>
            <a:pPr>
              <a:lnSpc>
                <a:spcPct val="90000"/>
              </a:lnSpc>
              <a:defRPr/>
            </a:pPr>
            <a:r>
              <a:rPr lang="fr-BE" sz="1600" dirty="0">
                <a:latin typeface="Arial" panose="020B0604020202020204" pitchFamily="34" charset="0"/>
                <a:cs typeface="Arial" panose="020B0604020202020204" pitchFamily="34" charset="0"/>
              </a:rPr>
              <a:t>Mouvements ,sursauts</a:t>
            </a:r>
          </a:p>
          <a:p>
            <a:pPr>
              <a:lnSpc>
                <a:spcPct val="90000"/>
              </a:lnSpc>
              <a:defRPr/>
            </a:pPr>
            <a:r>
              <a:rPr lang="fr-BE" sz="1600" dirty="0">
                <a:latin typeface="Arial" panose="020B0604020202020204" pitchFamily="34" charset="0"/>
                <a:cs typeface="Arial" panose="020B0604020202020204" pitchFamily="34" charset="0"/>
              </a:rPr>
              <a:t>Sourit ou pleure</a:t>
            </a:r>
          </a:p>
          <a:p>
            <a:pPr>
              <a:lnSpc>
                <a:spcPct val="90000"/>
              </a:lnSpc>
              <a:defRPr/>
            </a:pPr>
            <a:r>
              <a:rPr lang="fr-BE" sz="1600" dirty="0">
                <a:latin typeface="Arial" panose="020B0604020202020204" pitchFamily="34" charset="0"/>
                <a:cs typeface="Arial" panose="020B0604020202020204" pitchFamily="34" charset="0"/>
              </a:rPr>
              <a:t>Yeux bougent derrière ses paupières</a:t>
            </a:r>
          </a:p>
          <a:p>
            <a:pPr>
              <a:lnSpc>
                <a:spcPct val="90000"/>
              </a:lnSpc>
              <a:defRPr/>
            </a:pPr>
            <a:r>
              <a:rPr lang="fr-BE" sz="1600" dirty="0">
                <a:latin typeface="Arial" panose="020B0604020202020204" pitchFamily="34" charset="0"/>
                <a:cs typeface="Arial" panose="020B0604020202020204" pitchFamily="34" charset="0"/>
              </a:rPr>
              <a:t>Respiration irrégulière</a:t>
            </a:r>
          </a:p>
          <a:p>
            <a:pPr>
              <a:lnSpc>
                <a:spcPct val="90000"/>
              </a:lnSpc>
              <a:defRPr/>
            </a:pPr>
            <a:r>
              <a:rPr lang="fr-BE" sz="1600" u="sng" dirty="0">
                <a:latin typeface="Arial" panose="020B0604020202020204" pitchFamily="34" charset="0"/>
                <a:cs typeface="Arial" panose="020B0604020202020204" pitchFamily="34" charset="0"/>
              </a:rPr>
              <a:t>Facile à réveiller</a:t>
            </a:r>
          </a:p>
          <a:p>
            <a:pPr>
              <a:lnSpc>
                <a:spcPct val="90000"/>
              </a:lnSpc>
              <a:defRPr/>
            </a:pPr>
            <a:endParaRPr lang="fr-BE" sz="1600" u="sng" dirty="0">
              <a:latin typeface="Arial" panose="020B0604020202020204" pitchFamily="34" charset="0"/>
              <a:cs typeface="Arial" panose="020B0604020202020204" pitchFamily="34" charset="0"/>
            </a:endParaRPr>
          </a:p>
          <a:p>
            <a:pPr>
              <a:lnSpc>
                <a:spcPct val="90000"/>
              </a:lnSpc>
              <a:defRPr/>
            </a:pPr>
            <a:r>
              <a:rPr lang="fr-BE" sz="1600" dirty="0">
                <a:latin typeface="Arial" panose="020B0604020202020204" pitchFamily="34" charset="0"/>
                <a:cs typeface="Arial" panose="020B0604020202020204" pitchFamily="34" charset="0"/>
              </a:rPr>
              <a:t>Je m’endors ainsi jusque 6 semaines</a:t>
            </a:r>
          </a:p>
          <a:p>
            <a:pPr>
              <a:lnSpc>
                <a:spcPct val="90000"/>
              </a:lnSpc>
              <a:defRPr/>
            </a:pPr>
            <a:endParaRPr lang="fr-FR" sz="2400" b="1" u="sng" dirty="0">
              <a:solidFill>
                <a:srgbClr val="009900"/>
              </a:solidFill>
              <a:latin typeface="Arial" panose="020B0604020202020204" pitchFamily="34" charset="0"/>
            </a:endParaRPr>
          </a:p>
        </p:txBody>
      </p:sp>
      <p:pic>
        <p:nvPicPr>
          <p:cNvPr id="5124" name="Picture 2" descr="C:\DOCUME~1\Thibaud\Local Settings\Temp\~AUT0000.bmp">
            <a:extLst>
              <a:ext uri="{FF2B5EF4-FFF2-40B4-BE49-F238E27FC236}">
                <a16:creationId xmlns:a16="http://schemas.microsoft.com/office/drawing/2014/main" id="{87F94EAE-0859-4D3C-A6AD-BC8D0169D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423" y="1042869"/>
            <a:ext cx="1932384" cy="1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C:\DOCUME~1\Thibaud\Local Settings\Temp\~AUT0001.bmp">
            <a:extLst>
              <a:ext uri="{FF2B5EF4-FFF2-40B4-BE49-F238E27FC236}">
                <a16:creationId xmlns:a16="http://schemas.microsoft.com/office/drawing/2014/main" id="{27221A14-92BC-4BB2-B850-B46C8471DA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6183" y="1089304"/>
            <a:ext cx="1928813" cy="11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DOCUME~1\Thibaud\Local Settings\Temp\~AUT0002.bmp">
            <a:extLst>
              <a:ext uri="{FF2B5EF4-FFF2-40B4-BE49-F238E27FC236}">
                <a16:creationId xmlns:a16="http://schemas.microsoft.com/office/drawing/2014/main" id="{69C4E5A8-EDA6-48F2-BA09-3D48E89770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372" y="1103592"/>
            <a:ext cx="1928813" cy="11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C:\DOCUME~1\Thibaud\Local Settings\Temp\~AUT0003.bmp">
            <a:extLst>
              <a:ext uri="{FF2B5EF4-FFF2-40B4-BE49-F238E27FC236}">
                <a16:creationId xmlns:a16="http://schemas.microsoft.com/office/drawing/2014/main" id="{DDD838CB-9D57-41FE-9422-4A017EA413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561" y="1103592"/>
            <a:ext cx="1928813"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3199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481903" y="536586"/>
            <a:ext cx="7886700" cy="712511"/>
          </a:xfrm>
        </p:spPr>
        <p:txBody>
          <a:bodyPr>
            <a:normAutofit fontScale="90000"/>
          </a:bodyPr>
          <a:lstStyle/>
          <a:p>
            <a:pPr algn="l"/>
            <a:r>
              <a:rPr lang="fr-BE" sz="2400" dirty="0">
                <a:latin typeface="Arial" panose="020B0604020202020204" pitchFamily="34" charset="0"/>
                <a:cs typeface="Arial" panose="020B0604020202020204" pitchFamily="34" charset="0"/>
              </a:rPr>
              <a:t>				Le sommeil du bébé:</a:t>
            </a:r>
            <a:br>
              <a:rPr lang="fr-BE" sz="2400" dirty="0">
                <a:latin typeface="Arial" panose="020B0604020202020204" pitchFamily="34" charset="0"/>
                <a:cs typeface="Arial" panose="020B0604020202020204" pitchFamily="34" charset="0"/>
              </a:rPr>
            </a:br>
            <a:r>
              <a:rPr lang="fr-BE" sz="2400" dirty="0">
                <a:latin typeface="Arial" panose="020B0604020202020204" pitchFamily="34" charset="0"/>
                <a:cs typeface="Arial" panose="020B0604020202020204" pitchFamily="34" charset="0"/>
              </a:rPr>
              <a:t>						 quelques repères </a:t>
            </a:r>
          </a:p>
        </p:txBody>
      </p: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628650" y="901147"/>
            <a:ext cx="7886700" cy="3720728"/>
          </a:xfrm>
        </p:spPr>
        <p:txBody>
          <a:bodyPr>
            <a:normAutofit/>
          </a:bodyPr>
          <a:lstStyle/>
          <a:p>
            <a:r>
              <a:rPr lang="fr-BE" sz="1600" b="1" dirty="0">
                <a:latin typeface="Arial" panose="020B0604020202020204" pitchFamily="34" charset="0"/>
                <a:cs typeface="Arial" panose="020B0604020202020204" pitchFamily="34" charset="0"/>
              </a:rPr>
              <a:t>A 1 mois :</a:t>
            </a:r>
          </a:p>
          <a:p>
            <a:pPr>
              <a:buFont typeface="+mj-lt"/>
              <a:buAutoNum type="arabicPeriod"/>
            </a:pPr>
            <a:r>
              <a:rPr lang="fr-BE" sz="1600" dirty="0">
                <a:latin typeface="Arial" panose="020B0604020202020204" pitchFamily="34" charset="0"/>
                <a:cs typeface="Arial" panose="020B0604020202020204" pitchFamily="34" charset="0"/>
              </a:rPr>
              <a:t>alternance jour-nuit s’installe: éveils plus longs en journée, phase d’éveil nocturne plus courte</a:t>
            </a:r>
          </a:p>
          <a:p>
            <a:pPr>
              <a:buFont typeface="+mj-lt"/>
              <a:buAutoNum type="arabicPeriod"/>
            </a:pPr>
            <a:r>
              <a:rPr lang="fr-BE" sz="1600" dirty="0">
                <a:latin typeface="Arial" panose="020B0604020202020204" pitchFamily="34" charset="0"/>
                <a:cs typeface="Arial" panose="020B0604020202020204" pitchFamily="34" charset="0"/>
              </a:rPr>
              <a:t>régularité des repas</a:t>
            </a:r>
          </a:p>
          <a:p>
            <a:pPr>
              <a:buFont typeface="+mj-lt"/>
              <a:buAutoNum type="arabicPeriod"/>
            </a:pPr>
            <a:r>
              <a:rPr lang="fr-BE" sz="1600" dirty="0">
                <a:latin typeface="Arial" panose="020B0604020202020204" pitchFamily="34" charset="0"/>
                <a:cs typeface="Arial" panose="020B0604020202020204" pitchFamily="34" charset="0"/>
              </a:rPr>
              <a:t>période d’éveil calme (jeux, échanges)</a:t>
            </a:r>
            <a:endParaRPr lang="fr-BE" sz="1600" dirty="0">
              <a:solidFill>
                <a:srgbClr val="C00000"/>
              </a:solidFill>
              <a:latin typeface="Arial" panose="020B0604020202020204" pitchFamily="34" charset="0"/>
              <a:cs typeface="Arial" panose="020B0604020202020204" pitchFamily="34" charset="0"/>
            </a:endParaRPr>
          </a:p>
          <a:p>
            <a:pPr marL="2657475" lvl="8" indent="0">
              <a:buNone/>
            </a:pPr>
            <a:r>
              <a:rPr lang="fr-BE" sz="1600" dirty="0">
                <a:solidFill>
                  <a:schemeClr val="tx2"/>
                </a:solidFill>
                <a:latin typeface="Arial" panose="020B0604020202020204" pitchFamily="34" charset="0"/>
                <a:cs typeface="Arial" panose="020B0604020202020204" pitchFamily="34" charset="0"/>
              </a:rPr>
              <a:t>Durée de sommeil consécutif possible </a:t>
            </a:r>
          </a:p>
          <a:p>
            <a:pPr marL="2657475" lvl="8" indent="0">
              <a:buNone/>
            </a:pPr>
            <a:r>
              <a:rPr lang="fr-BE" sz="1600" dirty="0">
                <a:solidFill>
                  <a:schemeClr val="tx2"/>
                </a:solidFill>
                <a:latin typeface="Arial" panose="020B0604020202020204" pitchFamily="34" charset="0"/>
                <a:cs typeface="Arial" panose="020B0604020202020204" pitchFamily="34" charset="0"/>
              </a:rPr>
              <a:t>		  1mois: 		3-6 heures</a:t>
            </a:r>
          </a:p>
          <a:p>
            <a:pPr marL="2657475" lvl="8" indent="0">
              <a:buNone/>
            </a:pPr>
            <a:r>
              <a:rPr lang="fr-BE" sz="1600" dirty="0">
                <a:solidFill>
                  <a:schemeClr val="tx2"/>
                </a:solidFill>
                <a:latin typeface="Arial" panose="020B0604020202020204" pitchFamily="34" charset="0"/>
                <a:cs typeface="Arial" panose="020B0604020202020204" pitchFamily="34" charset="0"/>
              </a:rPr>
              <a:t>		  4 mois: 	            8-9 heures </a:t>
            </a:r>
          </a:p>
          <a:p>
            <a:pPr marL="2657475" lvl="8" indent="0">
              <a:buNone/>
            </a:pPr>
            <a:r>
              <a:rPr lang="fr-BE" sz="1600" dirty="0">
                <a:solidFill>
                  <a:schemeClr val="tx2"/>
                </a:solidFill>
                <a:latin typeface="Arial" panose="020B0604020202020204" pitchFamily="34" charset="0"/>
                <a:cs typeface="Arial" panose="020B0604020202020204" pitchFamily="34" charset="0"/>
              </a:rPr>
              <a:t>		Entre 6 mois et 1 an:	12 heures</a:t>
            </a:r>
          </a:p>
        </p:txBody>
      </p:sp>
    </p:spTree>
    <p:extLst>
      <p:ext uri="{BB962C8B-B14F-4D97-AF65-F5344CB8AC3E}">
        <p14:creationId xmlns:p14="http://schemas.microsoft.com/office/powerpoint/2010/main" val="83404320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F7D27-1181-42A7-8AAF-B6B957354EFA}"/>
              </a:ext>
            </a:extLst>
          </p:cNvPr>
          <p:cNvSpPr>
            <a:spLocks noGrp="1"/>
          </p:cNvSpPr>
          <p:nvPr>
            <p:ph type="title"/>
          </p:nvPr>
        </p:nvSpPr>
        <p:spPr>
          <a:xfrm>
            <a:off x="628650" y="555504"/>
            <a:ext cx="7886700" cy="576071"/>
          </a:xfrm>
        </p:spPr>
        <p:txBody>
          <a:bodyPr>
            <a:normAutofit/>
          </a:bodyPr>
          <a:lstStyle/>
          <a:p>
            <a:pPr algn="l"/>
            <a:r>
              <a:rPr lang="fr-BE" sz="2800" dirty="0">
                <a:latin typeface="Arial" panose="020B0604020202020204" pitchFamily="34" charset="0"/>
                <a:cs typeface="Arial" panose="020B0604020202020204" pitchFamily="34" charset="0"/>
              </a:rPr>
              <a:t>				</a:t>
            </a:r>
            <a:r>
              <a:rPr lang="fr-BE" sz="2400" dirty="0">
                <a:latin typeface="Arial" panose="020B0604020202020204" pitchFamily="34" charset="0"/>
                <a:cs typeface="Arial" panose="020B0604020202020204" pitchFamily="34" charset="0"/>
              </a:rPr>
              <a:t>Les petits conseils</a:t>
            </a:r>
          </a:p>
        </p:txBody>
      </p:sp>
      <p:sp>
        <p:nvSpPr>
          <p:cNvPr id="3" name="Espace réservé du contenu 2">
            <a:extLst>
              <a:ext uri="{FF2B5EF4-FFF2-40B4-BE49-F238E27FC236}">
                <a16:creationId xmlns:a16="http://schemas.microsoft.com/office/drawing/2014/main" id="{3E23F334-A50A-4DDA-A488-71245512361F}"/>
              </a:ext>
            </a:extLst>
          </p:cNvPr>
          <p:cNvSpPr>
            <a:spLocks noGrp="1"/>
          </p:cNvSpPr>
          <p:nvPr>
            <p:ph idx="1"/>
          </p:nvPr>
        </p:nvSpPr>
        <p:spPr>
          <a:xfrm>
            <a:off x="1346008" y="1016361"/>
            <a:ext cx="6740018" cy="3742517"/>
          </a:xfrm>
        </p:spPr>
        <p:txBody>
          <a:bodyPr>
            <a:noAutofit/>
          </a:bodyPr>
          <a:lstStyle/>
          <a:p>
            <a:r>
              <a:rPr lang="fr-BE" sz="1400" b="1" dirty="0">
                <a:latin typeface="Arial" panose="020B0604020202020204" pitchFamily="34" charset="0"/>
                <a:cs typeface="Arial" panose="020B0604020202020204" pitchFamily="34" charset="0"/>
              </a:rPr>
              <a:t>&lt; 1 mois </a:t>
            </a:r>
          </a:p>
          <a:p>
            <a:pPr lvl="1"/>
            <a:r>
              <a:rPr lang="fr-BE" sz="1400" dirty="0">
                <a:latin typeface="Arial" panose="020B0604020202020204" pitchFamily="34" charset="0"/>
                <a:cs typeface="Arial" panose="020B0604020202020204" pitchFamily="34" charset="0"/>
              </a:rPr>
              <a:t>Se sentir en sécurité : faim – froid – propre – absence de douleurs</a:t>
            </a:r>
          </a:p>
          <a:p>
            <a:pPr lvl="1"/>
            <a:r>
              <a:rPr lang="fr-BE" sz="1400" dirty="0">
                <a:latin typeface="Arial" panose="020B0604020202020204" pitchFamily="34" charset="0"/>
                <a:cs typeface="Arial" panose="020B0604020202020204" pitchFamily="34" charset="0"/>
              </a:rPr>
              <a:t>Odeur maternelle – Bercement – Chaleur</a:t>
            </a:r>
          </a:p>
          <a:p>
            <a:pPr lvl="1"/>
            <a:r>
              <a:rPr lang="fr-BE" sz="1400" dirty="0">
                <a:latin typeface="Arial" panose="020B0604020202020204" pitchFamily="34" charset="0"/>
                <a:cs typeface="Arial" panose="020B0604020202020204" pitchFamily="34" charset="0"/>
              </a:rPr>
              <a:t>Respect du rythme </a:t>
            </a:r>
          </a:p>
          <a:p>
            <a:r>
              <a:rPr lang="fr-BE" sz="1400" b="1" dirty="0">
                <a:latin typeface="Arial" panose="020B0604020202020204" pitchFamily="34" charset="0"/>
                <a:cs typeface="Arial" panose="020B0604020202020204" pitchFamily="34" charset="0"/>
              </a:rPr>
              <a:t>1- 2 mois </a:t>
            </a:r>
          </a:p>
          <a:p>
            <a:pPr lvl="1"/>
            <a:r>
              <a:rPr lang="fr-BE" sz="1400" dirty="0">
                <a:latin typeface="Arial" panose="020B0604020202020204" pitchFamily="34" charset="0"/>
                <a:cs typeface="Arial" panose="020B0604020202020204" pitchFamily="34" charset="0"/>
              </a:rPr>
              <a:t>Attitudes apaisantes </a:t>
            </a:r>
          </a:p>
          <a:p>
            <a:pPr lvl="1"/>
            <a:r>
              <a:rPr lang="fr-BE" sz="1400" dirty="0">
                <a:latin typeface="Arial" panose="020B0604020202020204" pitchFamily="34" charset="0"/>
                <a:cs typeface="Arial" panose="020B0604020202020204" pitchFamily="34" charset="0"/>
              </a:rPr>
              <a:t>Laisser pleurer</a:t>
            </a:r>
          </a:p>
          <a:p>
            <a:pPr lvl="1"/>
            <a:r>
              <a:rPr lang="fr-BE" sz="1400" dirty="0">
                <a:latin typeface="Arial" panose="020B0604020202020204" pitchFamily="34" charset="0"/>
                <a:cs typeface="Arial" panose="020B0604020202020204" pitchFamily="34" charset="0"/>
              </a:rPr>
              <a:t>Eviter les changements </a:t>
            </a:r>
          </a:p>
          <a:p>
            <a:pPr lvl="1"/>
            <a:r>
              <a:rPr lang="fr-BE" sz="1400" dirty="0">
                <a:latin typeface="Arial" panose="020B0604020202020204" pitchFamily="34" charset="0"/>
                <a:cs typeface="Arial" panose="020B0604020202020204" pitchFamily="34" charset="0"/>
              </a:rPr>
              <a:t>Différence jour </a:t>
            </a:r>
            <a:r>
              <a:rPr lang="mr-IN" sz="1400" dirty="0">
                <a:latin typeface="Arial" panose="020B0604020202020204" pitchFamily="34" charset="0"/>
              </a:rPr>
              <a:t>–</a:t>
            </a:r>
            <a:r>
              <a:rPr lang="fr-BE" sz="1400" dirty="0">
                <a:latin typeface="Arial" panose="020B0604020202020204" pitchFamily="34" charset="0"/>
                <a:cs typeface="Arial" panose="020B0604020202020204" pitchFamily="34" charset="0"/>
              </a:rPr>
              <a:t> nuit </a:t>
            </a:r>
            <a:endParaRPr lang="fr-BE" sz="1400" dirty="0">
              <a:solidFill>
                <a:srgbClr val="FF0000"/>
              </a:solidFill>
              <a:latin typeface="Arial" panose="020B0604020202020204" pitchFamily="34" charset="0"/>
              <a:cs typeface="Arial" panose="020B0604020202020204" pitchFamily="34" charset="0"/>
            </a:endParaRPr>
          </a:p>
          <a:p>
            <a:pPr marL="205740" lvl="1" indent="0">
              <a:buNone/>
            </a:pPr>
            <a:r>
              <a:rPr lang="fr-BE" sz="1400" b="1" i="1" dirty="0">
                <a:solidFill>
                  <a:schemeClr val="tx2"/>
                </a:solidFill>
                <a:cs typeface="Arial" panose="020B0604020202020204" pitchFamily="34" charset="0"/>
              </a:rPr>
              <a:t>			Toujours être attentif à la période d’endormissement</a:t>
            </a:r>
            <a:endParaRPr lang="fr-BE" sz="1400" b="1" i="1" dirty="0">
              <a:solidFill>
                <a:schemeClr val="tx2"/>
              </a:solidFill>
            </a:endParaRPr>
          </a:p>
        </p:txBody>
      </p:sp>
    </p:spTree>
    <p:extLst>
      <p:ext uri="{BB962C8B-B14F-4D97-AF65-F5344CB8AC3E}">
        <p14:creationId xmlns:p14="http://schemas.microsoft.com/office/powerpoint/2010/main" val="296097994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2EE5F-7926-4CFF-92A2-326B9E7227D3}"/>
              </a:ext>
            </a:extLst>
          </p:cNvPr>
          <p:cNvSpPr>
            <a:spLocks noGrp="1"/>
          </p:cNvSpPr>
          <p:nvPr>
            <p:ph type="title"/>
          </p:nvPr>
        </p:nvSpPr>
        <p:spPr>
          <a:xfrm>
            <a:off x="628650" y="382684"/>
            <a:ext cx="7886700" cy="1267354"/>
          </a:xfrm>
        </p:spPr>
        <p:txBody>
          <a:bodyPr>
            <a:normAutofit/>
          </a:bodyPr>
          <a:lstStyle/>
          <a:p>
            <a:pPr algn="l"/>
            <a:r>
              <a:rPr lang="fr-BE" sz="2400" dirty="0">
                <a:latin typeface="Arial" panose="020B0604020202020204" pitchFamily="34" charset="0"/>
                <a:cs typeface="Arial" panose="020B0604020202020204" pitchFamily="34" charset="0"/>
              </a:rPr>
              <a:t>				Trois conditions pour un 		sommeil autonome chez le jeune enfant</a:t>
            </a:r>
          </a:p>
        </p:txBody>
      </p:sp>
      <p:sp>
        <p:nvSpPr>
          <p:cNvPr id="3" name="Espace réservé du contenu 2">
            <a:extLst>
              <a:ext uri="{FF2B5EF4-FFF2-40B4-BE49-F238E27FC236}">
                <a16:creationId xmlns:a16="http://schemas.microsoft.com/office/drawing/2014/main" id="{2D6132AE-2F18-48C3-B285-64160EF7C5E6}"/>
              </a:ext>
            </a:extLst>
          </p:cNvPr>
          <p:cNvSpPr>
            <a:spLocks noGrp="1"/>
          </p:cNvSpPr>
          <p:nvPr>
            <p:ph idx="1"/>
          </p:nvPr>
        </p:nvSpPr>
        <p:spPr>
          <a:xfrm>
            <a:off x="634952" y="1650038"/>
            <a:ext cx="7722526" cy="2892483"/>
          </a:xfrm>
        </p:spPr>
        <p:txBody>
          <a:bodyPr>
            <a:normAutofit/>
          </a:bodyPr>
          <a:lstStyle/>
          <a:p>
            <a:r>
              <a:rPr lang="fr-BE" sz="1800" dirty="0"/>
              <a:t>Capacité pour le bébé de dormir 3-4 heures sans sensation de faim</a:t>
            </a:r>
          </a:p>
          <a:p>
            <a:r>
              <a:rPr lang="fr-BE" sz="1800" dirty="0"/>
              <a:t>Maturité suffisante du SNC pour allonger les périodes de sommeil nocturne et mettre en place un schéma d’</a:t>
            </a:r>
            <a:r>
              <a:rPr lang="fr-BE" sz="1800" dirty="0" err="1"/>
              <a:t>auto-apaisement</a:t>
            </a:r>
            <a:r>
              <a:rPr lang="fr-BE" sz="1800" dirty="0"/>
              <a:t> (environ 4 mois)</a:t>
            </a:r>
          </a:p>
          <a:p>
            <a:r>
              <a:rPr lang="fr-BE" sz="1800" dirty="0"/>
              <a:t>Le parent doit réellement vouloir que l’enfant apprenne à s’apaiser seul</a:t>
            </a:r>
          </a:p>
        </p:txBody>
      </p:sp>
    </p:spTree>
    <p:extLst>
      <p:ext uri="{BB962C8B-B14F-4D97-AF65-F5344CB8AC3E}">
        <p14:creationId xmlns:p14="http://schemas.microsoft.com/office/powerpoint/2010/main" val="397290901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13C6D-E718-44D0-AF84-1437542C38CD}"/>
              </a:ext>
            </a:extLst>
          </p:cNvPr>
          <p:cNvSpPr>
            <a:spLocks noGrp="1"/>
          </p:cNvSpPr>
          <p:nvPr>
            <p:ph type="title"/>
          </p:nvPr>
        </p:nvSpPr>
        <p:spPr>
          <a:xfrm>
            <a:off x="-843058" y="462880"/>
            <a:ext cx="9793190" cy="960668"/>
          </a:xfrm>
        </p:spPr>
        <p:txBody>
          <a:bodyPr>
            <a:normAutofit/>
          </a:bodyPr>
          <a:lstStyle/>
          <a:p>
            <a:r>
              <a:rPr lang="fr-BE" sz="2800" dirty="0"/>
              <a:t>						</a:t>
            </a:r>
            <a:r>
              <a:rPr lang="fr-BE" sz="2400" dirty="0"/>
              <a:t>Les conseils de sécurité </a:t>
            </a:r>
          </a:p>
        </p:txBody>
      </p:sp>
      <p:sp>
        <p:nvSpPr>
          <p:cNvPr id="4" name="Rectangle 3"/>
          <p:cNvSpPr/>
          <p:nvPr/>
        </p:nvSpPr>
        <p:spPr>
          <a:xfrm>
            <a:off x="1173187" y="1423549"/>
            <a:ext cx="7970813" cy="2308324"/>
          </a:xfrm>
          <a:prstGeom prst="rect">
            <a:avLst/>
          </a:prstGeom>
        </p:spPr>
        <p:txBody>
          <a:bodyPr wrap="square">
            <a:spAutoFit/>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Faire dormir le nourrisson sur le dos sauf avis médical contraire</a:t>
            </a:r>
          </a:p>
          <a:p>
            <a:pPr marL="285750" indent="-285750">
              <a:buFont typeface="Arial" panose="020B0604020202020204" pitchFamily="34" charset="0"/>
              <a:buChar char="•"/>
            </a:pPr>
            <a:endParaRPr lang="fr-B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Maintenir la température de la chambre entre </a:t>
            </a:r>
            <a:r>
              <a:rPr lang="fr-BE" sz="1800" b="1" dirty="0">
                <a:latin typeface="Arial" panose="020B0604020202020204" pitchFamily="34" charset="0"/>
                <a:cs typeface="Arial" panose="020B0604020202020204" pitchFamily="34" charset="0"/>
              </a:rPr>
              <a:t>18 et 20°C</a:t>
            </a:r>
          </a:p>
          <a:p>
            <a:pPr marL="285750" indent="-285750">
              <a:buFont typeface="Arial" panose="020B0604020202020204" pitchFamily="34" charset="0"/>
              <a:buChar char="•"/>
            </a:pPr>
            <a:endParaRPr lang="fr-BE"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Ne pas fumer durant la grossesse, ni dans la chambre de l’enfant</a:t>
            </a:r>
          </a:p>
          <a:p>
            <a:pPr marL="285750" indent="-285750">
              <a:buFont typeface="Arial" panose="020B0604020202020204" pitchFamily="34" charset="0"/>
              <a:buChar char="•"/>
            </a:pPr>
            <a:endParaRPr lang="fr-B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800" b="1" dirty="0">
                <a:latin typeface="Arial" panose="020B0604020202020204" pitchFamily="34" charset="0"/>
                <a:cs typeface="Arial" panose="020B0604020202020204" pitchFamily="34" charset="0"/>
              </a:rPr>
              <a:t>Le matelas est ferme et sans oreiller</a:t>
            </a:r>
          </a:p>
          <a:p>
            <a:endParaRPr lang="fr-BE" sz="1800" dirty="0">
              <a:latin typeface="Arial" panose="020B0604020202020204" pitchFamily="34" charset="0"/>
            </a:endParaRPr>
          </a:p>
        </p:txBody>
      </p:sp>
    </p:spTree>
    <p:extLst>
      <p:ext uri="{BB962C8B-B14F-4D97-AF65-F5344CB8AC3E}">
        <p14:creationId xmlns:p14="http://schemas.microsoft.com/office/powerpoint/2010/main" val="211139054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4D23E-4029-483A-A47A-5466804DA2C8}"/>
              </a:ext>
            </a:extLst>
          </p:cNvPr>
          <p:cNvSpPr>
            <a:spLocks noGrp="1"/>
          </p:cNvSpPr>
          <p:nvPr>
            <p:ph type="title"/>
          </p:nvPr>
        </p:nvSpPr>
        <p:spPr>
          <a:xfrm>
            <a:off x="2959004" y="325077"/>
            <a:ext cx="7886700" cy="712511"/>
          </a:xfrm>
        </p:spPr>
        <p:txBody>
          <a:bodyPr>
            <a:noAutofit/>
          </a:bodyPr>
          <a:lstStyle/>
          <a:p>
            <a:pPr algn="l"/>
            <a:r>
              <a:rPr lang="fr-BE" sz="2400" dirty="0">
                <a:latin typeface="Arial" panose="020B0604020202020204" pitchFamily="34" charset="0"/>
                <a:cs typeface="Arial" panose="020B0604020202020204" pitchFamily="34" charset="0"/>
              </a:rPr>
              <a:t>Brazelton et les compétences du nourrisson</a:t>
            </a:r>
            <a:r>
              <a:rPr lang="fr-BE" sz="2400" dirty="0"/>
              <a:t> </a:t>
            </a:r>
          </a:p>
        </p:txBody>
      </p:sp>
      <p:sp>
        <p:nvSpPr>
          <p:cNvPr id="3" name="Espace réservé du contenu 2">
            <a:extLst>
              <a:ext uri="{FF2B5EF4-FFF2-40B4-BE49-F238E27FC236}">
                <a16:creationId xmlns:a16="http://schemas.microsoft.com/office/drawing/2014/main" id="{F846AE35-72E6-407B-8C83-BD2CAF99BC77}"/>
              </a:ext>
            </a:extLst>
          </p:cNvPr>
          <p:cNvSpPr>
            <a:spLocks noGrp="1"/>
          </p:cNvSpPr>
          <p:nvPr>
            <p:ph idx="1"/>
          </p:nvPr>
        </p:nvSpPr>
        <p:spPr>
          <a:xfrm>
            <a:off x="856060" y="1131575"/>
            <a:ext cx="7429499" cy="3211826"/>
          </a:xfrm>
        </p:spPr>
        <p:txBody>
          <a:bodyPr>
            <a:normAutofit/>
          </a:bodyPr>
          <a:lstStyle/>
          <a:p>
            <a:r>
              <a:rPr lang="fr-BE" sz="1600" dirty="0"/>
              <a:t>Chaque nourrisson a son tempérament, des compétences et des fragilités qui lui sont propres,</a:t>
            </a:r>
          </a:p>
          <a:p>
            <a:r>
              <a:rPr lang="fr-BE" sz="1600" dirty="0"/>
              <a:t>L’observation va permettre de révéler et de mieux identifier ses capacités à interagir ou à se protéger.</a:t>
            </a:r>
          </a:p>
          <a:p>
            <a:r>
              <a:rPr lang="fr-BE" sz="1600" dirty="0"/>
              <a:t>NBAS: </a:t>
            </a:r>
            <a:r>
              <a:rPr lang="fr-BE" sz="1600" b="1" dirty="0" err="1"/>
              <a:t>N</a:t>
            </a:r>
            <a:r>
              <a:rPr lang="fr-BE" sz="1600" dirty="0" err="1"/>
              <a:t>eonatal</a:t>
            </a:r>
            <a:r>
              <a:rPr lang="fr-BE" sz="1600" dirty="0"/>
              <a:t> </a:t>
            </a:r>
            <a:r>
              <a:rPr lang="fr-BE" sz="1600" b="1" dirty="0" err="1"/>
              <a:t>B</a:t>
            </a:r>
            <a:r>
              <a:rPr lang="fr-BE" sz="1600" dirty="0" err="1"/>
              <a:t>ehavioral</a:t>
            </a:r>
            <a:r>
              <a:rPr lang="fr-BE" sz="1600" dirty="0"/>
              <a:t> </a:t>
            </a:r>
            <a:r>
              <a:rPr lang="fr-BE" sz="1600" b="1" dirty="0" err="1"/>
              <a:t>A</a:t>
            </a:r>
            <a:r>
              <a:rPr lang="fr-BE" sz="1600" dirty="0" err="1"/>
              <a:t>ssessement</a:t>
            </a:r>
            <a:r>
              <a:rPr lang="fr-BE" sz="1600" dirty="0"/>
              <a:t> </a:t>
            </a:r>
            <a:r>
              <a:rPr lang="fr-BE" sz="1600" b="1" dirty="0" err="1"/>
              <a:t>S</a:t>
            </a:r>
            <a:r>
              <a:rPr lang="fr-BE" sz="1600" dirty="0" err="1"/>
              <a:t>cale</a:t>
            </a:r>
            <a:endParaRPr lang="fr-BE" sz="1600" dirty="0"/>
          </a:p>
          <a:p>
            <a:r>
              <a:rPr lang="fr-BE" sz="1600" dirty="0"/>
              <a:t>Outil d’observation et non échelle de quantification </a:t>
            </a:r>
          </a:p>
          <a:p>
            <a:r>
              <a:rPr lang="fr-BE" sz="1600" dirty="0"/>
              <a:t>Durée de l’examen: entre 20 et 30 minutes </a:t>
            </a:r>
          </a:p>
          <a:p>
            <a:r>
              <a:rPr lang="fr-BE" sz="1600" dirty="0"/>
              <a:t>Durée de l’analyse: 15min pour un examinateur expérimenté; 45 min au début </a:t>
            </a:r>
          </a:p>
        </p:txBody>
      </p:sp>
    </p:spTree>
    <p:extLst>
      <p:ext uri="{BB962C8B-B14F-4D97-AF65-F5344CB8AC3E}">
        <p14:creationId xmlns:p14="http://schemas.microsoft.com/office/powerpoint/2010/main" val="3583303673"/>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A9322-3AFF-4884-BDA5-A43CDD3E22B4}"/>
              </a:ext>
            </a:extLst>
          </p:cNvPr>
          <p:cNvSpPr>
            <a:spLocks noGrp="1"/>
          </p:cNvSpPr>
          <p:nvPr>
            <p:ph type="title"/>
          </p:nvPr>
        </p:nvSpPr>
        <p:spPr/>
        <p:txBody>
          <a:bodyPr/>
          <a:lstStyle/>
          <a:p>
            <a:r>
              <a:rPr lang="fr-BE" sz="2800" dirty="0"/>
              <a:t>			Les conseils de sécurité</a:t>
            </a:r>
            <a:endParaRPr lang="fr-BE" dirty="0"/>
          </a:p>
        </p:txBody>
      </p:sp>
      <p:sp>
        <p:nvSpPr>
          <p:cNvPr id="3" name="Espace réservé du contenu 2">
            <a:extLst>
              <a:ext uri="{FF2B5EF4-FFF2-40B4-BE49-F238E27FC236}">
                <a16:creationId xmlns:a16="http://schemas.microsoft.com/office/drawing/2014/main" id="{CFA97EE5-DD49-4F55-8F46-D632B9D67071}"/>
              </a:ext>
            </a:extLst>
          </p:cNvPr>
          <p:cNvSpPr>
            <a:spLocks noGrp="1"/>
          </p:cNvSpPr>
          <p:nvPr>
            <p:ph idx="1"/>
          </p:nvPr>
        </p:nvSpPr>
        <p:spPr/>
        <p:txBody>
          <a:bodyPr/>
          <a:lstStyle/>
          <a:p>
            <a:pPr marL="285750" indent="-285750"/>
            <a:r>
              <a:rPr lang="fr-BE" dirty="0">
                <a:cs typeface="Arial" panose="020B0604020202020204" pitchFamily="34" charset="0"/>
              </a:rPr>
              <a:t>La couverture ne recouvre pas la tête de l’enfant et ne le serre pas</a:t>
            </a:r>
          </a:p>
          <a:p>
            <a:pPr marL="285750" indent="-285750"/>
            <a:r>
              <a:rPr lang="fr-BE" b="1" dirty="0">
                <a:cs typeface="Arial" panose="020B0604020202020204" pitchFamily="34" charset="0"/>
              </a:rPr>
              <a:t>Préférer un sac de couchage</a:t>
            </a:r>
          </a:p>
          <a:p>
            <a:pPr marL="285750" indent="-285750"/>
            <a:r>
              <a:rPr lang="fr-BE" dirty="0">
                <a:cs typeface="Arial" panose="020B0604020202020204" pitchFamily="34" charset="0"/>
              </a:rPr>
              <a:t>Le matelas ne laisse pas d’espace libre avec le bord du lit</a:t>
            </a:r>
          </a:p>
          <a:p>
            <a:pPr marL="285750" indent="-285750"/>
            <a:r>
              <a:rPr lang="fr-BE" dirty="0">
                <a:cs typeface="Arial" panose="020B0604020202020204" pitchFamily="34" charset="0"/>
              </a:rPr>
              <a:t>Les barreaux ne permettent pas le passage de la tête</a:t>
            </a:r>
          </a:p>
          <a:p>
            <a:pPr marL="285750" indent="-285750"/>
            <a:r>
              <a:rPr lang="fr-BE" dirty="0">
                <a:cs typeface="Arial" panose="020B0604020202020204" pitchFamily="34" charset="0"/>
              </a:rPr>
              <a:t>L’enfant ne dort pas avec une chaînette autour du cou</a:t>
            </a:r>
          </a:p>
          <a:p>
            <a:pPr marL="285750" indent="-285750"/>
            <a:endParaRPr lang="fr-BE" dirty="0">
              <a:cs typeface="Arial" panose="020B0604020202020204" pitchFamily="34" charset="0"/>
            </a:endParaRPr>
          </a:p>
          <a:p>
            <a:endParaRPr lang="fr-BE" dirty="0"/>
          </a:p>
        </p:txBody>
      </p:sp>
      <p:sp>
        <p:nvSpPr>
          <p:cNvPr id="4" name="Espace réservé du numéro de diapositive 3">
            <a:extLst>
              <a:ext uri="{FF2B5EF4-FFF2-40B4-BE49-F238E27FC236}">
                <a16:creationId xmlns:a16="http://schemas.microsoft.com/office/drawing/2014/main" id="{05ED3350-AF8F-42E1-B057-1B465AED8D16}"/>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42499897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E91902-F227-4C1F-AD28-B1C6E43D13C5}"/>
              </a:ext>
            </a:extLst>
          </p:cNvPr>
          <p:cNvSpPr>
            <a:spLocks noGrp="1"/>
          </p:cNvSpPr>
          <p:nvPr>
            <p:ph type="title"/>
          </p:nvPr>
        </p:nvSpPr>
        <p:spPr>
          <a:xfrm>
            <a:off x="481903" y="558692"/>
            <a:ext cx="8583443" cy="569696"/>
          </a:xfrm>
        </p:spPr>
        <p:txBody>
          <a:bodyPr>
            <a:normAutofit/>
          </a:bodyPr>
          <a:lstStyle/>
          <a:p>
            <a:pPr algn="l"/>
            <a:r>
              <a:rPr lang="fr-BE" sz="2400" dirty="0">
                <a:latin typeface="Arial" panose="020B0604020202020204" pitchFamily="34" charset="0"/>
                <a:cs typeface="Arial" panose="020B0604020202020204" pitchFamily="34" charset="0"/>
              </a:rPr>
              <a:t>L				Les conseils de sécurité</a:t>
            </a:r>
          </a:p>
        </p:txBody>
      </p:sp>
      <p:sp>
        <p:nvSpPr>
          <p:cNvPr id="5" name="Espace réservé du contenu 4">
            <a:extLst>
              <a:ext uri="{FF2B5EF4-FFF2-40B4-BE49-F238E27FC236}">
                <a16:creationId xmlns:a16="http://schemas.microsoft.com/office/drawing/2014/main" id="{BBED7771-D68C-4408-B8E4-FC29210B2E9B}"/>
              </a:ext>
            </a:extLst>
          </p:cNvPr>
          <p:cNvSpPr>
            <a:spLocks noGrp="1"/>
          </p:cNvSpPr>
          <p:nvPr>
            <p:ph idx="1"/>
          </p:nvPr>
        </p:nvSpPr>
        <p:spPr>
          <a:xfrm>
            <a:off x="885152" y="1419610"/>
            <a:ext cx="7719338" cy="2592256"/>
          </a:xfrm>
        </p:spPr>
        <p:txBody>
          <a:bodyPr/>
          <a:lstStyle/>
          <a:p>
            <a:r>
              <a:rPr lang="fr-BE" dirty="0">
                <a:cs typeface="Arial" panose="020B0604020202020204" pitchFamily="34" charset="0"/>
              </a:rPr>
              <a:t>Une feuille en plastique n’est pas à proximité de son visage</a:t>
            </a:r>
          </a:p>
          <a:p>
            <a:r>
              <a:rPr lang="fr-BE" b="1" dirty="0">
                <a:cs typeface="Arial" panose="020B0604020202020204" pitchFamily="34" charset="0"/>
              </a:rPr>
              <a:t>Interdire la chambre aux animaux</a:t>
            </a:r>
          </a:p>
          <a:p>
            <a:r>
              <a:rPr lang="fr-BE" dirty="0">
                <a:cs typeface="Arial" panose="020B0604020202020204" pitchFamily="34" charset="0"/>
              </a:rPr>
              <a:t>Ne pas administrer des calmants à un nourrisson</a:t>
            </a:r>
          </a:p>
          <a:p>
            <a:r>
              <a:rPr lang="fr-BE" b="1" dirty="0">
                <a:cs typeface="Arial" panose="020B0604020202020204" pitchFamily="34" charset="0"/>
              </a:rPr>
              <a:t>Aérer la chambre 2 x 15min / jour </a:t>
            </a:r>
          </a:p>
          <a:p>
            <a:r>
              <a:rPr lang="fr-BE" b="1" dirty="0">
                <a:cs typeface="Arial" panose="020B0604020202020204" pitchFamily="34" charset="0"/>
              </a:rPr>
              <a:t>Ne pas utiliser de diffuseur d’insecticide, de parfum</a:t>
            </a:r>
          </a:p>
          <a:p>
            <a:endParaRPr lang="fr-BE" dirty="0"/>
          </a:p>
        </p:txBody>
      </p:sp>
    </p:spTree>
    <p:extLst>
      <p:ext uri="{BB962C8B-B14F-4D97-AF65-F5344CB8AC3E}">
        <p14:creationId xmlns:p14="http://schemas.microsoft.com/office/powerpoint/2010/main" val="1393981178"/>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F63A0-FBDA-444B-86B2-45C87E2D0ECF}"/>
              </a:ext>
            </a:extLst>
          </p:cNvPr>
          <p:cNvSpPr>
            <a:spLocks noGrp="1"/>
          </p:cNvSpPr>
          <p:nvPr>
            <p:ph type="title"/>
          </p:nvPr>
        </p:nvSpPr>
        <p:spPr>
          <a:xfrm>
            <a:off x="628650" y="558692"/>
            <a:ext cx="7886700" cy="569696"/>
          </a:xfrm>
        </p:spPr>
        <p:txBody>
          <a:bodyPr>
            <a:normAutofit/>
          </a:bodyPr>
          <a:lstStyle/>
          <a:p>
            <a:pPr algn="l"/>
            <a:r>
              <a:rPr lang="fr-BE" sz="2400" dirty="0">
                <a:cs typeface="Arial" panose="020B0604020202020204" pitchFamily="34" charset="0"/>
              </a:rPr>
              <a:t>					Dysrythmie du soir </a:t>
            </a:r>
          </a:p>
        </p:txBody>
      </p:sp>
      <p:sp>
        <p:nvSpPr>
          <p:cNvPr id="3" name="Espace réservé du contenu 2">
            <a:extLst>
              <a:ext uri="{FF2B5EF4-FFF2-40B4-BE49-F238E27FC236}">
                <a16:creationId xmlns:a16="http://schemas.microsoft.com/office/drawing/2014/main" id="{2ED7645B-E234-4095-AF9E-5311BC6F9489}"/>
              </a:ext>
            </a:extLst>
          </p:cNvPr>
          <p:cNvSpPr>
            <a:spLocks noGrp="1"/>
          </p:cNvSpPr>
          <p:nvPr>
            <p:ph idx="1"/>
          </p:nvPr>
        </p:nvSpPr>
        <p:spPr>
          <a:xfrm>
            <a:off x="1691650" y="1304396"/>
            <a:ext cx="6753056" cy="2947856"/>
          </a:xfrm>
        </p:spPr>
        <p:txBody>
          <a:bodyPr>
            <a:normAutofit/>
          </a:bodyPr>
          <a:lstStyle/>
          <a:p>
            <a:pPr marL="0" indent="0">
              <a:buNone/>
            </a:pPr>
            <a:r>
              <a:rPr lang="fr-BE" sz="1600" dirty="0">
                <a:cs typeface="Arial" panose="020B0604020202020204" pitchFamily="34" charset="0"/>
              </a:rPr>
              <a:t>Vers 3 à 4 semaines de vie </a:t>
            </a:r>
          </a:p>
          <a:p>
            <a:pPr marL="0" indent="0">
              <a:buNone/>
            </a:pPr>
            <a:r>
              <a:rPr lang="fr-BE" sz="1600" b="1" dirty="0">
                <a:cs typeface="Arial" panose="020B0604020202020204" pitchFamily="34" charset="0"/>
              </a:rPr>
              <a:t>Longue phase d’éveil souvent agité entre 17 et 22h</a:t>
            </a:r>
          </a:p>
          <a:p>
            <a:pPr marL="0" indent="0">
              <a:buNone/>
            </a:pPr>
            <a:r>
              <a:rPr lang="fr-BE" sz="1600" dirty="0">
                <a:cs typeface="Arial" panose="020B0604020202020204" pitchFamily="34" charset="0"/>
              </a:rPr>
              <a:t>FAIM ? </a:t>
            </a:r>
          </a:p>
          <a:p>
            <a:pPr marL="0" indent="0">
              <a:buNone/>
            </a:pPr>
            <a:r>
              <a:rPr lang="fr-BE" sz="1600" dirty="0">
                <a:cs typeface="Arial" panose="020B0604020202020204" pitchFamily="34" charset="0"/>
              </a:rPr>
              <a:t>Douleur abdominale ?</a:t>
            </a:r>
          </a:p>
          <a:p>
            <a:pPr marL="0" indent="0">
              <a:buNone/>
            </a:pPr>
            <a:endParaRPr lang="fr-BE" sz="1600" dirty="0"/>
          </a:p>
          <a:p>
            <a:pPr marL="0" indent="0">
              <a:buNone/>
            </a:pPr>
            <a:r>
              <a:rPr lang="fr-BE" sz="1600" b="1" dirty="0">
                <a:solidFill>
                  <a:schemeClr val="accent2">
                    <a:lumMod val="75000"/>
                  </a:schemeClr>
                </a:solidFill>
                <a:cs typeface="Arial" panose="020B0604020202020204" pitchFamily="34" charset="0"/>
              </a:rPr>
              <a:t>					</a:t>
            </a:r>
            <a:r>
              <a:rPr lang="fr-BE" sz="1600" b="1" i="1" dirty="0">
                <a:solidFill>
                  <a:schemeClr val="tx2"/>
                </a:solidFill>
                <a:cs typeface="Arial" panose="020B0604020202020204" pitchFamily="34" charset="0"/>
              </a:rPr>
              <a:t>Dysrythmie du soir </a:t>
            </a:r>
          </a:p>
          <a:p>
            <a:pPr marL="0" indent="0">
              <a:buNone/>
            </a:pPr>
            <a:r>
              <a:rPr lang="fr-BE" sz="1600" dirty="0">
                <a:solidFill>
                  <a:schemeClr val="accent2"/>
                </a:solidFill>
              </a:rPr>
              <a:t> </a:t>
            </a:r>
            <a:r>
              <a:rPr lang="fr-BE" sz="1600" dirty="0">
                <a:cs typeface="Arial" panose="020B0604020202020204" pitchFamily="34" charset="0"/>
              </a:rPr>
              <a:t>que faire?</a:t>
            </a:r>
          </a:p>
        </p:txBody>
      </p:sp>
    </p:spTree>
    <p:extLst>
      <p:ext uri="{BB962C8B-B14F-4D97-AF65-F5344CB8AC3E}">
        <p14:creationId xmlns:p14="http://schemas.microsoft.com/office/powerpoint/2010/main" val="775188772"/>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C03B2-EBB2-4EB7-BB77-7544902C06B3}"/>
              </a:ext>
            </a:extLst>
          </p:cNvPr>
          <p:cNvSpPr>
            <a:spLocks noGrp="1"/>
          </p:cNvSpPr>
          <p:nvPr>
            <p:ph type="title"/>
          </p:nvPr>
        </p:nvSpPr>
        <p:spPr>
          <a:xfrm>
            <a:off x="628650" y="1"/>
            <a:ext cx="7886700" cy="958754"/>
          </a:xfrm>
        </p:spPr>
        <p:txBody>
          <a:bodyPr>
            <a:normAutofit/>
          </a:bodyPr>
          <a:lstStyle/>
          <a:p>
            <a:pPr algn="l"/>
            <a:r>
              <a:rPr lang="fr-BE" sz="2800" dirty="0">
                <a:cs typeface="Arial" panose="020B0604020202020204" pitchFamily="34" charset="0"/>
              </a:rPr>
              <a:t>					</a:t>
            </a:r>
            <a:r>
              <a:rPr lang="fr-BE" sz="2400" dirty="0">
                <a:cs typeface="Arial" panose="020B0604020202020204" pitchFamily="34" charset="0"/>
              </a:rPr>
              <a:t>Que faire? </a:t>
            </a:r>
          </a:p>
        </p:txBody>
      </p:sp>
      <p:sp>
        <p:nvSpPr>
          <p:cNvPr id="3" name="Espace réservé du contenu 2">
            <a:extLst>
              <a:ext uri="{FF2B5EF4-FFF2-40B4-BE49-F238E27FC236}">
                <a16:creationId xmlns:a16="http://schemas.microsoft.com/office/drawing/2014/main" id="{59F20420-1C33-4273-A484-D4D8006A0E70}"/>
              </a:ext>
            </a:extLst>
          </p:cNvPr>
          <p:cNvSpPr>
            <a:spLocks noGrp="1"/>
          </p:cNvSpPr>
          <p:nvPr>
            <p:ph idx="1"/>
          </p:nvPr>
        </p:nvSpPr>
        <p:spPr>
          <a:xfrm>
            <a:off x="1749257" y="555506"/>
            <a:ext cx="7028053" cy="4077218"/>
          </a:xfrm>
        </p:spPr>
        <p:txBody>
          <a:bodyPr>
            <a:normAutofit/>
          </a:bodyPr>
          <a:lstStyle/>
          <a:p>
            <a:pPr marL="0" indent="0">
              <a:buNone/>
            </a:pPr>
            <a:r>
              <a:rPr lang="fr-BE" sz="2900" b="1" dirty="0">
                <a:solidFill>
                  <a:schemeClr val="accent1"/>
                </a:solidFill>
                <a:cs typeface="Arial" panose="020B0604020202020204" pitchFamily="34" charset="0"/>
              </a:rPr>
              <a:t>				</a:t>
            </a:r>
            <a:r>
              <a:rPr lang="fr-BE" sz="2100" i="1" dirty="0">
                <a:solidFill>
                  <a:schemeClr val="tx2"/>
                </a:solidFill>
                <a:cs typeface="Arial" panose="020B0604020202020204" pitchFamily="34" charset="0"/>
              </a:rPr>
              <a:t>La seule solution: qu’il s’endorme</a:t>
            </a:r>
          </a:p>
          <a:p>
            <a:pPr marL="0" indent="0">
              <a:buNone/>
            </a:pPr>
            <a:r>
              <a:rPr lang="fr-BE" sz="2100" dirty="0">
                <a:cs typeface="Arial" panose="020B0604020202020204" pitchFamily="34" charset="0"/>
              </a:rPr>
              <a:t>Intervenir n’est pas toujours aider </a:t>
            </a:r>
          </a:p>
          <a:p>
            <a:pPr marL="0" indent="0">
              <a:buNone/>
            </a:pPr>
            <a:r>
              <a:rPr lang="fr-BE" sz="2100" dirty="0">
                <a:cs typeface="Arial" panose="020B0604020202020204" pitchFamily="34" charset="0"/>
              </a:rPr>
              <a:t>Rester calme et éviter toute surstimulation</a:t>
            </a:r>
          </a:p>
          <a:p>
            <a:pPr marL="0" indent="0">
              <a:buNone/>
            </a:pPr>
            <a:r>
              <a:rPr lang="fr-BE" sz="2100" b="1" dirty="0">
                <a:cs typeface="Arial" panose="020B0604020202020204" pitchFamily="34" charset="0"/>
              </a:rPr>
              <a:t>		</a:t>
            </a:r>
            <a:r>
              <a:rPr lang="fr-BE" sz="2100" i="1" dirty="0">
                <a:solidFill>
                  <a:schemeClr val="tx2"/>
                </a:solidFill>
                <a:cs typeface="Arial" panose="020B0604020202020204" pitchFamily="34" charset="0"/>
              </a:rPr>
              <a:t>plus on cherche à le calmer , plus ça dure </a:t>
            </a:r>
          </a:p>
          <a:p>
            <a:pPr marL="0" indent="0">
              <a:buNone/>
            </a:pPr>
            <a:r>
              <a:rPr lang="fr-BE" sz="2100" dirty="0">
                <a:cs typeface="Arial" panose="020B0604020202020204" pitchFamily="34" charset="0"/>
              </a:rPr>
              <a:t>Pas le consoler, pas le secouer, pas lui parler, pas le promener, pas le nourrir</a:t>
            </a:r>
          </a:p>
          <a:p>
            <a:pPr marL="0" indent="0">
              <a:buNone/>
            </a:pPr>
            <a:r>
              <a:rPr lang="fr-BE" sz="2100" dirty="0">
                <a:cs typeface="Arial" panose="020B0604020202020204" pitchFamily="34" charset="0"/>
              </a:rPr>
              <a:t>				</a:t>
            </a:r>
            <a:r>
              <a:rPr lang="fr-BE" sz="2100" b="1" dirty="0">
                <a:solidFill>
                  <a:schemeClr val="tx2"/>
                </a:solidFill>
                <a:cs typeface="Arial" panose="020B0604020202020204" pitchFamily="34" charset="0"/>
              </a:rPr>
              <a:t>Tout cela est excitant</a:t>
            </a:r>
          </a:p>
          <a:p>
            <a:pPr marL="0" indent="0">
              <a:buNone/>
            </a:pPr>
            <a:endParaRPr lang="fr-BE" dirty="0"/>
          </a:p>
        </p:txBody>
      </p:sp>
    </p:spTree>
    <p:extLst>
      <p:ext uri="{BB962C8B-B14F-4D97-AF65-F5344CB8AC3E}">
        <p14:creationId xmlns:p14="http://schemas.microsoft.com/office/powerpoint/2010/main" val="1451697164"/>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1A347-8E42-4214-A590-BA14EDEA71DF}"/>
              </a:ext>
            </a:extLst>
          </p:cNvPr>
          <p:cNvSpPr>
            <a:spLocks noGrp="1"/>
          </p:cNvSpPr>
          <p:nvPr>
            <p:ph type="title"/>
          </p:nvPr>
        </p:nvSpPr>
        <p:spPr/>
        <p:txBody>
          <a:bodyPr/>
          <a:lstStyle/>
          <a:p>
            <a:r>
              <a:rPr lang="fr-BE" sz="2800" i="1" dirty="0">
                <a:solidFill>
                  <a:schemeClr val="tx2"/>
                </a:solidFill>
                <a:cs typeface="Arial" panose="020B0604020202020204" pitchFamily="34" charset="0"/>
              </a:rPr>
              <a:t> 				</a:t>
            </a:r>
            <a:r>
              <a:rPr lang="fr-BE" sz="2800" dirty="0">
                <a:cs typeface="Arial" panose="020B0604020202020204" pitchFamily="34" charset="0"/>
              </a:rPr>
              <a:t>Que faire?</a:t>
            </a:r>
            <a:endParaRPr lang="fr-BE" dirty="0"/>
          </a:p>
        </p:txBody>
      </p:sp>
      <p:sp>
        <p:nvSpPr>
          <p:cNvPr id="5" name="Espace réservé du contenu 4">
            <a:extLst>
              <a:ext uri="{FF2B5EF4-FFF2-40B4-BE49-F238E27FC236}">
                <a16:creationId xmlns:a16="http://schemas.microsoft.com/office/drawing/2014/main" id="{37BAF4F6-0D3D-4187-8190-871F6F7C949C}"/>
              </a:ext>
            </a:extLst>
          </p:cNvPr>
          <p:cNvSpPr>
            <a:spLocks noGrp="1"/>
          </p:cNvSpPr>
          <p:nvPr>
            <p:ph idx="1"/>
          </p:nvPr>
        </p:nvSpPr>
        <p:spPr/>
        <p:txBody>
          <a:bodyPr/>
          <a:lstStyle/>
          <a:p>
            <a:pPr marL="0" indent="0">
              <a:buNone/>
            </a:pPr>
            <a:r>
              <a:rPr lang="fr-BE" dirty="0">
                <a:cs typeface="Arial" panose="020B0604020202020204" pitchFamily="34" charset="0"/>
              </a:rPr>
              <a:t>Le laisser pleurer immobile sur le ventre de sa mère dans l’obscurité </a:t>
            </a:r>
          </a:p>
          <a:p>
            <a:pPr marL="0" indent="0">
              <a:buNone/>
            </a:pPr>
            <a:r>
              <a:rPr lang="fr-BE" dirty="0">
                <a:cs typeface="Arial" panose="020B0604020202020204" pitchFamily="34" charset="0"/>
              </a:rPr>
              <a:t>Le prendre en kangourou mais dans un endroit calme et avec peu de lumière</a:t>
            </a:r>
          </a:p>
          <a:p>
            <a:pPr marL="0" indent="0">
              <a:buNone/>
            </a:pPr>
            <a:r>
              <a:rPr lang="fr-BE" dirty="0">
                <a:cs typeface="Arial" panose="020B0604020202020204" pitchFamily="34" charset="0"/>
              </a:rPr>
              <a:t>Bain caresse</a:t>
            </a:r>
          </a:p>
          <a:p>
            <a:endParaRPr lang="fr-BE" dirty="0"/>
          </a:p>
        </p:txBody>
      </p:sp>
      <p:sp>
        <p:nvSpPr>
          <p:cNvPr id="4" name="Espace réservé du numéro de diapositive 3">
            <a:extLst>
              <a:ext uri="{FF2B5EF4-FFF2-40B4-BE49-F238E27FC236}">
                <a16:creationId xmlns:a16="http://schemas.microsoft.com/office/drawing/2014/main" id="{590D0DDD-C68A-4FE3-A0B4-8200B476DB4F}"/>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296667529"/>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4AF20-211D-456A-87ED-1B2BB06B47D5}"/>
              </a:ext>
            </a:extLst>
          </p:cNvPr>
          <p:cNvSpPr>
            <a:spLocks noGrp="1"/>
          </p:cNvSpPr>
          <p:nvPr>
            <p:ph type="title"/>
          </p:nvPr>
        </p:nvSpPr>
        <p:spPr>
          <a:xfrm>
            <a:off x="628650" y="358113"/>
            <a:ext cx="8436696" cy="1349532"/>
          </a:xfrm>
        </p:spPr>
        <p:txBody>
          <a:bodyPr>
            <a:normAutofit/>
          </a:bodyPr>
          <a:lstStyle/>
          <a:p>
            <a:pPr algn="l"/>
            <a:r>
              <a:rPr lang="fr-BE" sz="2400" dirty="0">
                <a:latin typeface="Arial" panose="020B0604020202020204" pitchFamily="34" charset="0"/>
                <a:cs typeface="Arial" panose="020B0604020202020204" pitchFamily="34" charset="0"/>
              </a:rPr>
              <a:t>						Apprendre une des 				bases du rôle éducatif des parents</a:t>
            </a:r>
          </a:p>
        </p:txBody>
      </p:sp>
      <p:sp>
        <p:nvSpPr>
          <p:cNvPr id="3" name="Espace réservé du contenu 2">
            <a:extLst>
              <a:ext uri="{FF2B5EF4-FFF2-40B4-BE49-F238E27FC236}">
                <a16:creationId xmlns:a16="http://schemas.microsoft.com/office/drawing/2014/main" id="{6E68ADCB-D483-42FE-9DF0-3DCB1C2A760F}"/>
              </a:ext>
            </a:extLst>
          </p:cNvPr>
          <p:cNvSpPr>
            <a:spLocks noGrp="1"/>
          </p:cNvSpPr>
          <p:nvPr>
            <p:ph idx="1"/>
          </p:nvPr>
        </p:nvSpPr>
        <p:spPr>
          <a:xfrm>
            <a:off x="637790" y="1419610"/>
            <a:ext cx="7886700" cy="3263504"/>
          </a:xfrm>
        </p:spPr>
        <p:txBody>
          <a:bodyPr>
            <a:normAutofit/>
          </a:bodyPr>
          <a:lstStyle/>
          <a:p>
            <a:pPr marL="0" indent="0">
              <a:buNone/>
            </a:pPr>
            <a:r>
              <a:rPr lang="fr-BE" dirty="0">
                <a:latin typeface="Arial" panose="020B0604020202020204" pitchFamily="34" charset="0"/>
                <a:cs typeface="Arial" panose="020B0604020202020204" pitchFamily="34" charset="0"/>
              </a:rPr>
              <a:t>				</a:t>
            </a:r>
          </a:p>
          <a:p>
            <a:pPr marL="0" indent="0">
              <a:buNone/>
            </a:pPr>
            <a:r>
              <a:rPr lang="fr-BE" dirty="0">
                <a:latin typeface="Arial" panose="020B0604020202020204" pitchFamily="34" charset="0"/>
                <a:cs typeface="Arial" panose="020B0604020202020204" pitchFamily="34" charset="0"/>
              </a:rPr>
              <a:t>On ne peut pas tout pour son enfant </a:t>
            </a:r>
          </a:p>
          <a:p>
            <a:pPr marL="0" indent="0">
              <a:buNone/>
            </a:pPr>
            <a:r>
              <a:rPr lang="fr-BE" dirty="0">
                <a:latin typeface="Arial" panose="020B0604020202020204" pitchFamily="34" charset="0"/>
                <a:cs typeface="Arial" panose="020B0604020202020204" pitchFamily="34" charset="0"/>
              </a:rPr>
              <a:t>Il viendra un moment où ils pourront seulement dire</a:t>
            </a:r>
          </a:p>
          <a:p>
            <a:pPr marL="0" indent="0">
              <a:buNone/>
            </a:pPr>
            <a:endParaRPr lang="fr-BE" dirty="0">
              <a:latin typeface="Arial" panose="020B0604020202020204" pitchFamily="34" charset="0"/>
              <a:cs typeface="Arial" panose="020B0604020202020204" pitchFamily="34" charset="0"/>
            </a:endParaRPr>
          </a:p>
          <a:p>
            <a:pPr marL="0" indent="0">
              <a:buNone/>
            </a:pPr>
            <a:r>
              <a:rPr lang="fr-BE" dirty="0">
                <a:latin typeface="Arial" panose="020B0604020202020204" pitchFamily="34" charset="0"/>
                <a:cs typeface="Arial" panose="020B0604020202020204" pitchFamily="34" charset="0"/>
              </a:rPr>
              <a:t>		</a:t>
            </a:r>
            <a:r>
              <a:rPr lang="fr-BE" b="1" i="1" dirty="0">
                <a:solidFill>
                  <a:schemeClr val="tx2"/>
                </a:solidFill>
                <a:latin typeface="Arial" panose="020B0604020202020204" pitchFamily="34" charset="0"/>
                <a:cs typeface="Arial" panose="020B0604020202020204" pitchFamily="34" charset="0"/>
              </a:rPr>
              <a:t> « je t’aime et je te fais confiance pour te sortir de là »</a:t>
            </a:r>
          </a:p>
        </p:txBody>
      </p:sp>
    </p:spTree>
    <p:extLst>
      <p:ext uri="{BB962C8B-B14F-4D97-AF65-F5344CB8AC3E}">
        <p14:creationId xmlns:p14="http://schemas.microsoft.com/office/powerpoint/2010/main" val="1400202533"/>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25077"/>
            <a:ext cx="7886700" cy="1209746"/>
          </a:xfrm>
        </p:spPr>
        <p:txBody>
          <a:bodyPr>
            <a:normAutofit fontScale="90000"/>
          </a:bodyPr>
          <a:lstStyle/>
          <a:p>
            <a:pPr algn="l"/>
            <a:r>
              <a:rPr lang="fr-BE" dirty="0">
                <a:latin typeface="Arial" panose="020B0604020202020204" pitchFamily="34" charset="0"/>
                <a:cs typeface="Arial" panose="020B0604020202020204" pitchFamily="34" charset="0"/>
              </a:rPr>
              <a:t>					Héritage de Brazelton: 						quelques mots-clefs </a:t>
            </a:r>
            <a:br>
              <a:rPr lang="fr-BE" sz="2800" dirty="0">
                <a:latin typeface="Arial" panose="020B0604020202020204" pitchFamily="34" charset="0"/>
                <a:cs typeface="Arial" panose="020B0604020202020204" pitchFamily="34" charset="0"/>
              </a:rPr>
            </a:br>
            <a:r>
              <a:rPr lang="fr-BE" sz="2800" dirty="0">
                <a:latin typeface="Arial" panose="020B0604020202020204" pitchFamily="34" charset="0"/>
                <a:cs typeface="Arial" panose="020B0604020202020204" pitchFamily="34" charset="0"/>
              </a:rPr>
              <a:t>		</a:t>
            </a:r>
            <a:r>
              <a:rPr lang="fr-BE" sz="1500" dirty="0">
                <a:latin typeface="Arial" panose="020B0604020202020204" pitchFamily="34" charset="0"/>
                <a:cs typeface="Arial" panose="020B0604020202020204" pitchFamily="34" charset="0"/>
              </a:rPr>
              <a:t>(Dr Joshua </a:t>
            </a:r>
            <a:r>
              <a:rPr lang="fr-BE" sz="1500" dirty="0" err="1">
                <a:latin typeface="Arial" panose="020B0604020202020204" pitchFamily="34" charset="0"/>
                <a:cs typeface="Arial" panose="020B0604020202020204" pitchFamily="34" charset="0"/>
              </a:rPr>
              <a:t>Sparrow</a:t>
            </a:r>
            <a:r>
              <a:rPr lang="fr-BE" sz="1500" dirty="0">
                <a:latin typeface="Arial" panose="020B0604020202020204" pitchFamily="34" charset="0"/>
                <a:cs typeface="Arial" panose="020B0604020202020204" pitchFamily="34" charset="0"/>
              </a:rPr>
              <a:t>; colloque Brazelton Paris mai 2017)</a:t>
            </a:r>
          </a:p>
        </p:txBody>
      </p:sp>
      <p:sp>
        <p:nvSpPr>
          <p:cNvPr id="3" name="Espace réservé du contenu 2"/>
          <p:cNvSpPr>
            <a:spLocks noGrp="1"/>
          </p:cNvSpPr>
          <p:nvPr>
            <p:ph idx="1"/>
          </p:nvPr>
        </p:nvSpPr>
        <p:spPr>
          <a:xfrm>
            <a:off x="638440" y="1534823"/>
            <a:ext cx="7886700" cy="3454293"/>
          </a:xfrm>
        </p:spPr>
        <p:txBody>
          <a:bodyPr>
            <a:normAutofit fontScale="92500" lnSpcReduction="10000"/>
          </a:bodyPr>
          <a:lstStyle/>
          <a:p>
            <a:r>
              <a:rPr lang="fr-BE" dirty="0">
                <a:latin typeface="Arial" panose="020B0604020202020204" pitchFamily="34" charset="0"/>
                <a:cs typeface="Arial" panose="020B0604020202020204" pitchFamily="34" charset="0"/>
              </a:rPr>
              <a:t>Position de l’enfant= première priorité dans société</a:t>
            </a:r>
          </a:p>
          <a:p>
            <a:r>
              <a:rPr lang="fr-BE" dirty="0">
                <a:latin typeface="Arial" panose="020B0604020202020204" pitchFamily="34" charset="0"/>
                <a:cs typeface="Arial" panose="020B0604020202020204" pitchFamily="34" charset="0"/>
              </a:rPr>
              <a:t>Etre humain, c’est comprendre ce dont l’autre a besoin quand il en a besoin.</a:t>
            </a:r>
          </a:p>
          <a:p>
            <a:r>
              <a:rPr lang="fr-BE" b="1" i="1" dirty="0">
                <a:solidFill>
                  <a:schemeClr val="tx2"/>
                </a:solidFill>
                <a:latin typeface="Arial" panose="020B0604020202020204" pitchFamily="34" charset="0"/>
                <a:cs typeface="Arial" panose="020B0604020202020204" pitchFamily="34" charset="0"/>
              </a:rPr>
              <a:t>Devenir parents ce n’est pas une science, c’est un défi d’adaptation!  </a:t>
            </a:r>
          </a:p>
          <a:p>
            <a:r>
              <a:rPr lang="fr-BE" dirty="0">
                <a:latin typeface="Arial" panose="020B0604020202020204" pitchFamily="34" charset="0"/>
                <a:cs typeface="Arial" panose="020B0604020202020204" pitchFamily="34" charset="0"/>
              </a:rPr>
              <a:t>L’expert de l’enfant, c’est son parent.</a:t>
            </a:r>
          </a:p>
          <a:p>
            <a:r>
              <a:rPr lang="fr-BE" dirty="0">
                <a:latin typeface="Arial" panose="020B0604020202020204" pitchFamily="34" charset="0"/>
                <a:cs typeface="Arial" panose="020B0604020202020204" pitchFamily="34" charset="0"/>
              </a:rPr>
              <a:t>Le rôle du professionnel: mettre ses connaissances au service de la rencontre et du soin.</a:t>
            </a:r>
          </a:p>
          <a:p>
            <a:endParaRPr lang="fr-BE" dirty="0">
              <a:latin typeface="Arial" panose="020B0604020202020204" pitchFamily="34" charset="0"/>
              <a:cs typeface="Arial" panose="020B0604020202020204" pitchFamily="34" charset="0"/>
            </a:endParaRPr>
          </a:p>
          <a:p>
            <a:endParaRPr lang="fr-BE" sz="1500" dirty="0">
              <a:latin typeface="Arial" panose="020B0604020202020204" pitchFamily="34" charset="0"/>
              <a:cs typeface="Arial" panose="020B0604020202020204" pitchFamily="34" charset="0"/>
            </a:endParaRPr>
          </a:p>
          <a:p>
            <a:pPr marL="0" indent="0">
              <a:buNone/>
            </a:pPr>
            <a:r>
              <a:rPr lang="fr-BE" sz="1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9701205"/>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555504"/>
            <a:ext cx="7886700" cy="1036927"/>
          </a:xfrm>
        </p:spPr>
        <p:txBody>
          <a:bodyPr>
            <a:normAutofit fontScale="90000"/>
          </a:bodyPr>
          <a:lstStyle/>
          <a:p>
            <a:pPr algn="l"/>
            <a:r>
              <a:rPr lang="fr-BE" sz="2400" dirty="0">
                <a:latin typeface="Arial" panose="020B0604020202020204" pitchFamily="34" charset="0"/>
                <a:cs typeface="Arial" panose="020B0604020202020204" pitchFamily="34" charset="0"/>
              </a:rPr>
              <a:t>				Du livre des parents au livre 									de l’enfant</a:t>
            </a:r>
          </a:p>
        </p:txBody>
      </p:sp>
      <p:sp>
        <p:nvSpPr>
          <p:cNvPr id="5" name="Espace réservé du contenu 4"/>
          <p:cNvSpPr>
            <a:spLocks noGrp="1"/>
          </p:cNvSpPr>
          <p:nvPr>
            <p:ph idx="1"/>
          </p:nvPr>
        </p:nvSpPr>
        <p:spPr>
          <a:noFill/>
          <a:ln w="12700">
            <a:solidFill>
              <a:schemeClr val="accent1">
                <a:lumMod val="60000"/>
                <a:lumOff val="40000"/>
              </a:schemeClr>
            </a:solidFill>
          </a:ln>
          <a:effectLst>
            <a:softEdge rad="203200"/>
          </a:effectLst>
        </p:spPr>
        <p:txBody>
          <a:bodyPr>
            <a:normAutofit/>
          </a:bodyPr>
          <a:lstStyle/>
          <a:p>
            <a:pPr marL="0" indent="0">
              <a:buNone/>
            </a:pPr>
            <a:r>
              <a:rPr lang="fr-BE" sz="1600" dirty="0">
                <a:latin typeface="Arial" panose="020B0604020202020204" pitchFamily="34" charset="0"/>
                <a:cs typeface="Arial" panose="020B0604020202020204" pitchFamily="34" charset="0"/>
              </a:rPr>
              <a:t>Du bébé rêvé au bébé réel </a:t>
            </a:r>
          </a:p>
          <a:p>
            <a:pPr marL="0" indent="0">
              <a:buNone/>
            </a:pPr>
            <a:r>
              <a:rPr lang="fr-BE" sz="1600" dirty="0">
                <a:latin typeface="Arial" panose="020B0604020202020204" pitchFamily="34" charset="0"/>
                <a:cs typeface="Arial" panose="020B0604020202020204" pitchFamily="34" charset="0"/>
              </a:rPr>
              <a:t>Entre rupture et continuité </a:t>
            </a:r>
          </a:p>
          <a:p>
            <a:pPr marL="0" indent="0">
              <a:buNone/>
            </a:pPr>
            <a:r>
              <a:rPr lang="fr-BE" sz="1600" dirty="0">
                <a:latin typeface="Arial" panose="020B0604020202020204" pitchFamily="34" charset="0"/>
                <a:cs typeface="Arial" panose="020B0604020202020204" pitchFamily="34" charset="0"/>
              </a:rPr>
              <a:t>De la fin d’une histoire: </a:t>
            </a:r>
          </a:p>
          <a:p>
            <a:pPr marL="0" indent="0">
              <a:buNone/>
            </a:pPr>
            <a:r>
              <a:rPr lang="fr-BE" sz="1600" dirty="0">
                <a:latin typeface="Arial" panose="020B0604020202020204" pitchFamily="34" charset="0"/>
                <a:cs typeface="Arial" panose="020B0604020202020204" pitchFamily="34" charset="0"/>
              </a:rPr>
              <a:t>« Ils s’unirent et eurent un enfant… »</a:t>
            </a:r>
          </a:p>
          <a:p>
            <a:pPr marL="2743200" lvl="8" indent="0">
              <a:buNone/>
            </a:pPr>
            <a:r>
              <a:rPr lang="fr-BE" sz="1600" dirty="0">
                <a:latin typeface="Arial" panose="020B0604020202020204" pitchFamily="34" charset="0"/>
                <a:cs typeface="Arial" panose="020B0604020202020204" pitchFamily="34" charset="0"/>
              </a:rPr>
              <a:t>au début d’une autre histoire: </a:t>
            </a:r>
          </a:p>
          <a:p>
            <a:pPr marL="2743200" lvl="8" indent="0">
              <a:buNone/>
            </a:pPr>
            <a:r>
              <a:rPr lang="fr-BE" sz="1600" b="1" i="1" dirty="0">
                <a:solidFill>
                  <a:schemeClr val="tx2"/>
                </a:solidFill>
                <a:latin typeface="Arial" panose="020B0604020202020204" pitchFamily="34" charset="0"/>
                <a:cs typeface="Arial" panose="020B0604020202020204" pitchFamily="34" charset="0"/>
              </a:rPr>
              <a:t>« Il était une fois un petit d’homme… »</a:t>
            </a:r>
          </a:p>
        </p:txBody>
      </p:sp>
    </p:spTree>
    <p:extLst>
      <p:ext uri="{BB962C8B-B14F-4D97-AF65-F5344CB8AC3E}">
        <p14:creationId xmlns:p14="http://schemas.microsoft.com/office/powerpoint/2010/main" val="182385226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91000"/>
          </a:schemeClr>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02801E9-F376-4A6F-83D9-D21C9FCF81F9}"/>
              </a:ext>
            </a:extLst>
          </p:cNvPr>
          <p:cNvSpPr>
            <a:spLocks noGrp="1"/>
          </p:cNvSpPr>
          <p:nvPr>
            <p:ph type="sldNum" sz="quarter" idx="12"/>
          </p:nvPr>
        </p:nvSpPr>
        <p:spPr>
          <a:prstGeom prst="rect">
            <a:avLst/>
          </a:prstGeom>
        </p:spPr>
        <p:txBody>
          <a:bodyPr/>
          <a:lstStyle/>
          <a:p>
            <a:fld id="{46DE695E-3FA1-4A90-8C29-C69B98F11C7A}" type="slidenum">
              <a:rPr lang="fr-BE" smtClean="0"/>
              <a:pPr/>
              <a:t>37</a:t>
            </a:fld>
            <a:endParaRPr lang="fr-BE"/>
          </a:p>
        </p:txBody>
      </p:sp>
      <p:pic>
        <p:nvPicPr>
          <p:cNvPr id="10" name="Picture 47" descr="C:\Users\Tom\AppData\Local\Microsoft\Windows\Temporary Internet Files\Content.IE5\KVSBUKP6\MPj04373390000[1].jpg">
            <a:extLst>
              <a:ext uri="{FF2B5EF4-FFF2-40B4-BE49-F238E27FC236}">
                <a16:creationId xmlns:a16="http://schemas.microsoft.com/office/drawing/2014/main" id="{FE2ACD01-58F7-4A0C-B3D1-1290A69E127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715"/>
                    </a14:imgEffect>
                    <a14:imgEffect>
                      <a14:saturation sat="137000"/>
                    </a14:imgEffect>
                  </a14:imgLayer>
                </a14:imgProps>
              </a:ext>
            </a:extLst>
          </a:blip>
          <a:srcRect/>
          <a:stretch>
            <a:fillRect/>
          </a:stretch>
        </p:blipFill>
        <p:spPr bwMode="auto">
          <a:xfrm>
            <a:off x="3076575" y="457199"/>
            <a:ext cx="5585522" cy="3785153"/>
          </a:xfrm>
          <a:prstGeom prst="rect">
            <a:avLst/>
          </a:prstGeom>
          <a:solidFill>
            <a:schemeClr val="tx2">
              <a:lumMod val="90000"/>
            </a:schemeClr>
          </a:solidFill>
          <a:ln>
            <a:noFill/>
          </a:ln>
          <a:effectLst>
            <a:softEdge rad="112500"/>
          </a:effectLst>
        </p:spPr>
      </p:pic>
      <p:sp>
        <p:nvSpPr>
          <p:cNvPr id="5" name="Rectangle 4">
            <a:extLst>
              <a:ext uri="{FF2B5EF4-FFF2-40B4-BE49-F238E27FC236}">
                <a16:creationId xmlns:a16="http://schemas.microsoft.com/office/drawing/2014/main" id="{292AADB6-5EBF-40CC-ADB4-89C95FD192A7}"/>
              </a:ext>
            </a:extLst>
          </p:cNvPr>
          <p:cNvSpPr/>
          <p:nvPr/>
        </p:nvSpPr>
        <p:spPr>
          <a:xfrm>
            <a:off x="251475" y="1951107"/>
            <a:ext cx="2825100" cy="1323439"/>
          </a:xfrm>
          <a:prstGeom prst="rect">
            <a:avLst/>
          </a:prstGeom>
        </p:spPr>
        <p:txBody>
          <a:bodyPr wrap="square">
            <a:spAutoFit/>
          </a:bodyPr>
          <a:lstStyle/>
          <a:p>
            <a:r>
              <a:rPr lang="fr-BE" b="1" dirty="0">
                <a:solidFill>
                  <a:schemeClr val="tx1">
                    <a:lumMod val="50000"/>
                  </a:schemeClr>
                </a:solidFill>
                <a:latin typeface="Arial" panose="020B0604020202020204" pitchFamily="34" charset="0"/>
                <a:cs typeface="Arial" panose="020B0604020202020204" pitchFamily="34" charset="0"/>
              </a:rPr>
              <a:t>Pour qu’un enfant grandisse,</a:t>
            </a:r>
          </a:p>
          <a:p>
            <a:r>
              <a:rPr lang="fr-BE" b="1" dirty="0">
                <a:solidFill>
                  <a:schemeClr val="tx1">
                    <a:lumMod val="50000"/>
                  </a:schemeClr>
                </a:solidFill>
                <a:latin typeface="Arial" panose="020B0604020202020204" pitchFamily="34" charset="0"/>
                <a:cs typeface="Arial" panose="020B0604020202020204" pitchFamily="34" charset="0"/>
              </a:rPr>
              <a:t>il faut tout un village </a:t>
            </a:r>
          </a:p>
          <a:p>
            <a:r>
              <a:rPr lang="fr-BE" b="1" dirty="0">
                <a:solidFill>
                  <a:schemeClr val="tx1">
                    <a:lumMod val="50000"/>
                  </a:schemeClr>
                </a:solidFill>
                <a:latin typeface="Arial" panose="020B0604020202020204" pitchFamily="34" charset="0"/>
                <a:cs typeface="Arial" panose="020B0604020202020204" pitchFamily="34" charset="0"/>
              </a:rPr>
              <a:t>	</a:t>
            </a:r>
            <a:r>
              <a:rPr lang="fr-BE" sz="1200" b="1" dirty="0">
                <a:solidFill>
                  <a:schemeClr val="tx1">
                    <a:lumMod val="50000"/>
                  </a:schemeClr>
                </a:solidFill>
                <a:latin typeface="Arial" panose="020B0604020202020204" pitchFamily="34" charset="0"/>
                <a:cs typeface="Arial" panose="020B0604020202020204" pitchFamily="34" charset="0"/>
              </a:rPr>
              <a:t>proverbe africain</a:t>
            </a:r>
          </a:p>
        </p:txBody>
      </p:sp>
    </p:spTree>
    <p:extLst>
      <p:ext uri="{BB962C8B-B14F-4D97-AF65-F5344CB8AC3E}">
        <p14:creationId xmlns:p14="http://schemas.microsoft.com/office/powerpoint/2010/main" val="424878499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9000">
              <a:srgbClr val="ABC0E4"/>
            </a:gs>
            <a:gs pos="0">
              <a:schemeClr val="accent1">
                <a:lumMod val="45000"/>
                <a:lumOff val="55000"/>
              </a:schemeClr>
            </a:gs>
            <a:gs pos="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EB388-46FB-450E-AEF8-E76ACC38EB04}"/>
              </a:ext>
            </a:extLst>
          </p:cNvPr>
          <p:cNvSpPr>
            <a:spLocks noGrp="1"/>
          </p:cNvSpPr>
          <p:nvPr>
            <p:ph type="title"/>
          </p:nvPr>
        </p:nvSpPr>
        <p:spPr>
          <a:xfrm>
            <a:off x="1057972" y="0"/>
            <a:ext cx="8086027" cy="800099"/>
          </a:xfrm>
        </p:spPr>
        <p:txBody>
          <a:bodyPr>
            <a:normAutofit/>
          </a:bodyPr>
          <a:lstStyle/>
          <a:p>
            <a:pPr algn="l"/>
            <a:r>
              <a:rPr lang="fr-BE" sz="2400" dirty="0"/>
              <a:t>			Références BIBLIOGRAPHIQUES						</a:t>
            </a:r>
          </a:p>
        </p:txBody>
      </p:sp>
      <p:sp>
        <p:nvSpPr>
          <p:cNvPr id="3" name="Espace réservé du contenu 2">
            <a:extLst>
              <a:ext uri="{FF2B5EF4-FFF2-40B4-BE49-F238E27FC236}">
                <a16:creationId xmlns:a16="http://schemas.microsoft.com/office/drawing/2014/main" id="{0BC0A96F-179A-4F93-B90C-09522EA03F89}"/>
              </a:ext>
            </a:extLst>
          </p:cNvPr>
          <p:cNvSpPr>
            <a:spLocks noGrp="1"/>
          </p:cNvSpPr>
          <p:nvPr>
            <p:ph idx="1"/>
          </p:nvPr>
        </p:nvSpPr>
        <p:spPr>
          <a:xfrm>
            <a:off x="856060" y="901147"/>
            <a:ext cx="7429499" cy="3442254"/>
          </a:xfrm>
        </p:spPr>
        <p:txBody>
          <a:bodyPr>
            <a:noAutofit/>
          </a:bodyPr>
          <a:lstStyle/>
          <a:p>
            <a:r>
              <a:rPr lang="fr-BE" sz="1400" dirty="0">
                <a:solidFill>
                  <a:schemeClr val="bg1"/>
                </a:solidFill>
                <a:latin typeface="Arial" panose="020B0604020202020204" pitchFamily="34" charset="0"/>
                <a:cs typeface="Arial" panose="020B0604020202020204" pitchFamily="34" charset="0"/>
              </a:rPr>
              <a:t>The </a:t>
            </a:r>
            <a:r>
              <a:rPr lang="fr-BE" sz="1400" dirty="0" err="1">
                <a:solidFill>
                  <a:schemeClr val="bg1"/>
                </a:solidFill>
                <a:latin typeface="Arial" panose="020B0604020202020204" pitchFamily="34" charset="0"/>
                <a:cs typeface="Arial" panose="020B0604020202020204" pitchFamily="34" charset="0"/>
              </a:rPr>
              <a:t>Neonatal</a:t>
            </a:r>
            <a:r>
              <a:rPr lang="fr-BE" sz="1400" dirty="0">
                <a:solidFill>
                  <a:schemeClr val="bg1"/>
                </a:solidFill>
                <a:latin typeface="Arial" panose="020B0604020202020204" pitchFamily="34" charset="0"/>
                <a:cs typeface="Arial" panose="020B0604020202020204" pitchFamily="34" charset="0"/>
              </a:rPr>
              <a:t> </a:t>
            </a:r>
            <a:r>
              <a:rPr lang="fr-BE" sz="1400" dirty="0" err="1">
                <a:solidFill>
                  <a:schemeClr val="bg1"/>
                </a:solidFill>
                <a:latin typeface="Arial" panose="020B0604020202020204" pitchFamily="34" charset="0"/>
                <a:cs typeface="Arial" panose="020B0604020202020204" pitchFamily="34" charset="0"/>
              </a:rPr>
              <a:t>Behavioral</a:t>
            </a:r>
            <a:r>
              <a:rPr lang="fr-BE" sz="1400" dirty="0">
                <a:solidFill>
                  <a:schemeClr val="bg1"/>
                </a:solidFill>
                <a:latin typeface="Arial" panose="020B0604020202020204" pitchFamily="34" charset="0"/>
                <a:cs typeface="Arial" panose="020B0604020202020204" pitchFamily="34" charset="0"/>
              </a:rPr>
              <a:t> </a:t>
            </a:r>
            <a:r>
              <a:rPr lang="fr-BE" sz="1400" dirty="0" err="1">
                <a:solidFill>
                  <a:schemeClr val="bg1"/>
                </a:solidFill>
                <a:latin typeface="Arial" panose="020B0604020202020204" pitchFamily="34" charset="0"/>
                <a:cs typeface="Arial" panose="020B0604020202020204" pitchFamily="34" charset="0"/>
              </a:rPr>
              <a:t>Assessement</a:t>
            </a:r>
            <a:r>
              <a:rPr lang="fr-BE" sz="1400" dirty="0">
                <a:solidFill>
                  <a:schemeClr val="bg1"/>
                </a:solidFill>
                <a:latin typeface="Arial" panose="020B0604020202020204" pitchFamily="34" charset="0"/>
                <a:cs typeface="Arial" panose="020B0604020202020204" pitchFamily="34" charset="0"/>
              </a:rPr>
              <a:t> </a:t>
            </a:r>
            <a:r>
              <a:rPr lang="fr-BE" sz="1400" dirty="0" err="1">
                <a:solidFill>
                  <a:schemeClr val="bg1"/>
                </a:solidFill>
                <a:latin typeface="Arial" panose="020B0604020202020204" pitchFamily="34" charset="0"/>
                <a:cs typeface="Arial" panose="020B0604020202020204" pitchFamily="34" charset="0"/>
              </a:rPr>
              <a:t>Scale</a:t>
            </a:r>
            <a:r>
              <a:rPr lang="fr-BE" sz="1400" dirty="0">
                <a:solidFill>
                  <a:schemeClr val="bg1"/>
                </a:solidFill>
                <a:latin typeface="Arial" panose="020B0604020202020204" pitchFamily="34" charset="0"/>
                <a:cs typeface="Arial" panose="020B0604020202020204" pitchFamily="34" charset="0"/>
              </a:rPr>
              <a:t> (NBSA);Brazelton T. Berry et </a:t>
            </a:r>
            <a:r>
              <a:rPr lang="fr-BE" sz="1400" dirty="0" err="1">
                <a:solidFill>
                  <a:schemeClr val="bg1"/>
                </a:solidFill>
                <a:latin typeface="Arial" panose="020B0604020202020204" pitchFamily="34" charset="0"/>
                <a:cs typeface="Arial" panose="020B0604020202020204" pitchFamily="34" charset="0"/>
              </a:rPr>
              <a:t>Nugent</a:t>
            </a:r>
            <a:r>
              <a:rPr lang="fr-BE" sz="1400" dirty="0">
                <a:solidFill>
                  <a:schemeClr val="bg1"/>
                </a:solidFill>
                <a:latin typeface="Arial" panose="020B0604020202020204" pitchFamily="34" charset="0"/>
                <a:cs typeface="Arial" panose="020B0604020202020204" pitchFamily="34" charset="0"/>
              </a:rPr>
              <a:t> J. Kevin</a:t>
            </a:r>
          </a:p>
          <a:p>
            <a:r>
              <a:rPr lang="fr-BE" sz="1400" dirty="0">
                <a:solidFill>
                  <a:schemeClr val="bg1"/>
                </a:solidFill>
                <a:latin typeface="Arial" panose="020B0604020202020204" pitchFamily="34" charset="0"/>
                <a:cs typeface="Arial" panose="020B0604020202020204" pitchFamily="34" charset="0"/>
              </a:rPr>
              <a:t> </a:t>
            </a:r>
            <a:r>
              <a:rPr lang="fr-BE" sz="1400" b="1" i="1" dirty="0">
                <a:solidFill>
                  <a:schemeClr val="bg1"/>
                </a:solidFill>
                <a:latin typeface="Arial" panose="020B0604020202020204" pitchFamily="34" charset="0"/>
                <a:cs typeface="Arial" panose="020B0604020202020204" pitchFamily="34" charset="0"/>
              </a:rPr>
              <a:t>Journal d’un bébé; </a:t>
            </a:r>
            <a:r>
              <a:rPr lang="fr-BE" sz="1400" dirty="0">
                <a:solidFill>
                  <a:schemeClr val="bg1"/>
                </a:solidFill>
                <a:latin typeface="Arial" panose="020B0604020202020204" pitchFamily="34" charset="0"/>
                <a:cs typeface="Arial" panose="020B0604020202020204" pitchFamily="34" charset="0"/>
              </a:rPr>
              <a:t>Stern Daniel N.</a:t>
            </a:r>
          </a:p>
          <a:p>
            <a:r>
              <a:rPr lang="fr-BE" sz="1400" b="1" i="1" dirty="0">
                <a:solidFill>
                  <a:schemeClr val="bg1"/>
                </a:solidFill>
                <a:latin typeface="Arial" panose="020B0604020202020204" pitchFamily="34" charset="0"/>
                <a:cs typeface="Arial" panose="020B0604020202020204" pitchFamily="34" charset="0"/>
              </a:rPr>
              <a:t> Le sommeil , le rêve et l’enfant; </a:t>
            </a:r>
            <a:r>
              <a:rPr lang="fr-BE" sz="1400" dirty="0">
                <a:solidFill>
                  <a:schemeClr val="bg1"/>
                </a:solidFill>
                <a:latin typeface="Arial" panose="020B0604020202020204" pitchFamily="34" charset="0"/>
                <a:cs typeface="Arial" panose="020B0604020202020204" pitchFamily="34" charset="0"/>
              </a:rPr>
              <a:t>Dr Marie Thirion et Dr Marie-Josèphe </a:t>
            </a:r>
            <a:r>
              <a:rPr lang="fr-BE" sz="1400" dirty="0" err="1">
                <a:solidFill>
                  <a:schemeClr val="bg1"/>
                </a:solidFill>
                <a:latin typeface="Arial" panose="020B0604020202020204" pitchFamily="34" charset="0"/>
                <a:cs typeface="Arial" panose="020B0604020202020204" pitchFamily="34" charset="0"/>
              </a:rPr>
              <a:t>Challamel</a:t>
            </a:r>
            <a:r>
              <a:rPr lang="fr-BE" sz="1400" dirty="0">
                <a:solidFill>
                  <a:schemeClr val="bg1"/>
                </a:solidFill>
                <a:latin typeface="Arial" panose="020B0604020202020204" pitchFamily="34" charset="0"/>
                <a:cs typeface="Arial" panose="020B0604020202020204" pitchFamily="34" charset="0"/>
              </a:rPr>
              <a:t>; Edition Albin Michel,2011</a:t>
            </a:r>
          </a:p>
          <a:p>
            <a:r>
              <a:rPr lang="fr-BE" sz="1400" b="1" i="1" dirty="0">
                <a:solidFill>
                  <a:schemeClr val="bg1"/>
                </a:solidFill>
                <a:latin typeface="Arial" panose="020B0604020202020204" pitchFamily="34" charset="0"/>
                <a:cs typeface="Arial" panose="020B0604020202020204" pitchFamily="34" charset="0"/>
              </a:rPr>
              <a:t>Votre enfant et son sommeil</a:t>
            </a:r>
            <a:r>
              <a:rPr lang="fr-BE" sz="1400" dirty="0">
                <a:solidFill>
                  <a:schemeClr val="bg1"/>
                </a:solidFill>
                <a:latin typeface="Arial" panose="020B0604020202020204" pitchFamily="34" charset="0"/>
                <a:cs typeface="Arial" panose="020B0604020202020204" pitchFamily="34" charset="0"/>
              </a:rPr>
              <a:t>; Dr </a:t>
            </a:r>
            <a:r>
              <a:rPr lang="fr-BE" sz="1400" dirty="0" err="1">
                <a:solidFill>
                  <a:schemeClr val="bg1"/>
                </a:solidFill>
                <a:latin typeface="Arial" panose="020B0604020202020204" pitchFamily="34" charset="0"/>
                <a:cs typeface="Arial" panose="020B0604020202020204" pitchFamily="34" charset="0"/>
              </a:rPr>
              <a:t>T.Berry</a:t>
            </a:r>
            <a:r>
              <a:rPr lang="fr-BE" sz="1400" dirty="0">
                <a:solidFill>
                  <a:schemeClr val="bg1"/>
                </a:solidFill>
                <a:latin typeface="Arial" panose="020B0604020202020204" pitchFamily="34" charset="0"/>
                <a:cs typeface="Arial" panose="020B0604020202020204" pitchFamily="34" charset="0"/>
              </a:rPr>
              <a:t> Brazelton ,Dr Joshua  D. </a:t>
            </a:r>
            <a:r>
              <a:rPr lang="fr-BE" sz="1400" dirty="0" err="1">
                <a:solidFill>
                  <a:schemeClr val="bg1"/>
                </a:solidFill>
                <a:latin typeface="Arial" panose="020B0604020202020204" pitchFamily="34" charset="0"/>
                <a:cs typeface="Arial" panose="020B0604020202020204" pitchFamily="34" charset="0"/>
              </a:rPr>
              <a:t>Sparrow</a:t>
            </a:r>
            <a:r>
              <a:rPr lang="fr-BE" sz="1400" dirty="0">
                <a:solidFill>
                  <a:schemeClr val="bg1"/>
                </a:solidFill>
                <a:latin typeface="Arial" panose="020B0604020202020204" pitchFamily="34" charset="0"/>
                <a:cs typeface="Arial" panose="020B0604020202020204" pitchFamily="34" charset="0"/>
              </a:rPr>
              <a:t>; Edition Fayard</a:t>
            </a:r>
          </a:p>
          <a:p>
            <a:r>
              <a:rPr lang="fr-BE" sz="1400" b="1" i="1" dirty="0">
                <a:solidFill>
                  <a:schemeClr val="bg1"/>
                </a:solidFill>
                <a:latin typeface="Arial" panose="020B0604020202020204" pitchFamily="34" charset="0"/>
                <a:cs typeface="Arial" panose="020B0604020202020204" pitchFamily="34" charset="0"/>
              </a:rPr>
              <a:t>Le sommeil et ses troubles</a:t>
            </a:r>
            <a:r>
              <a:rPr lang="fr-BE" sz="1400" dirty="0">
                <a:solidFill>
                  <a:schemeClr val="bg1"/>
                </a:solidFill>
                <a:latin typeface="Arial" panose="020B0604020202020204" pitchFamily="34" charset="0"/>
                <a:cs typeface="Arial" panose="020B0604020202020204" pitchFamily="34" charset="0"/>
              </a:rPr>
              <a:t>; exposé du Dr E. Rebuffat; Vésale, octobre 2019 </a:t>
            </a:r>
          </a:p>
          <a:p>
            <a:r>
              <a:rPr lang="fr-BE" sz="1400" dirty="0">
                <a:solidFill>
                  <a:schemeClr val="bg1"/>
                </a:solidFill>
                <a:latin typeface="Arial" panose="020B0604020202020204" pitchFamily="34" charset="0"/>
                <a:cs typeface="Arial" panose="020B0604020202020204" pitchFamily="34" charset="0"/>
              </a:rPr>
              <a:t>Illustrations tirées de la présentation de Patricia </a:t>
            </a:r>
            <a:r>
              <a:rPr lang="fr-BE" sz="1400" dirty="0" err="1">
                <a:solidFill>
                  <a:schemeClr val="bg1"/>
                </a:solidFill>
                <a:latin typeface="Arial" panose="020B0604020202020204" pitchFamily="34" charset="0"/>
                <a:cs typeface="Arial" panose="020B0604020202020204" pitchFamily="34" charset="0"/>
              </a:rPr>
              <a:t>Vanderschueren</a:t>
            </a:r>
            <a:r>
              <a:rPr lang="fr-BE" sz="1400" dirty="0">
                <a:solidFill>
                  <a:schemeClr val="bg1"/>
                </a:solidFill>
                <a:latin typeface="Arial" panose="020B0604020202020204" pitchFamily="34" charset="0"/>
                <a:cs typeface="Arial" panose="020B0604020202020204" pitchFamily="34" charset="0"/>
              </a:rPr>
              <a:t>   </a:t>
            </a:r>
            <a:r>
              <a:rPr lang="fr-BE" sz="1400" b="1" i="1" dirty="0">
                <a:solidFill>
                  <a:schemeClr val="bg1"/>
                </a:solidFill>
                <a:latin typeface="Arial" panose="020B0604020202020204" pitchFamily="34" charset="0"/>
                <a:cs typeface="Arial" panose="020B0604020202020204" pitchFamily="34" charset="0"/>
              </a:rPr>
              <a:t>« La naissance et puis… »</a:t>
            </a:r>
          </a:p>
          <a:p>
            <a:r>
              <a:rPr lang="fr-BE" sz="1400" dirty="0" err="1">
                <a:solidFill>
                  <a:schemeClr val="bg1"/>
                </a:solidFill>
                <a:latin typeface="Arial" panose="020B0604020202020204" pitchFamily="34" charset="0"/>
                <a:cs typeface="Arial" panose="020B0604020202020204" pitchFamily="34" charset="0"/>
              </a:rPr>
              <a:t>Gratier</a:t>
            </a:r>
            <a:r>
              <a:rPr lang="fr-BE" sz="1400" dirty="0">
                <a:solidFill>
                  <a:schemeClr val="bg1"/>
                </a:solidFill>
                <a:latin typeface="Arial" panose="020B0604020202020204" pitchFamily="34" charset="0"/>
                <a:cs typeface="Arial" panose="020B0604020202020204" pitchFamily="34" charset="0"/>
              </a:rPr>
              <a:t> Maya: </a:t>
            </a:r>
            <a:r>
              <a:rPr lang="fr-BE" sz="1400" b="1" dirty="0">
                <a:solidFill>
                  <a:schemeClr val="bg1"/>
                </a:solidFill>
                <a:latin typeface="Arial" panose="020B0604020202020204" pitchFamily="34" charset="0"/>
                <a:cs typeface="Arial" panose="020B0604020202020204" pitchFamily="34" charset="0"/>
              </a:rPr>
              <a:t>La voix maternelle</a:t>
            </a:r>
            <a:r>
              <a:rPr lang="fr-BE" sz="1400" dirty="0">
                <a:solidFill>
                  <a:schemeClr val="bg1"/>
                </a:solidFill>
                <a:latin typeface="Arial" panose="020B0604020202020204" pitchFamily="34" charset="0"/>
                <a:cs typeface="Arial" panose="020B0604020202020204" pitchFamily="34" charset="0"/>
              </a:rPr>
              <a:t>(exposé du 11 mai 2017 au colloque Brazelton , Paris)</a:t>
            </a:r>
          </a:p>
          <a:p>
            <a:endParaRPr lang="fr-BE" sz="1400" b="1" dirty="0">
              <a:latin typeface="Arial" panose="020B0604020202020204" pitchFamily="34" charset="0"/>
              <a:cs typeface="Arial" panose="020B0604020202020204" pitchFamily="34" charset="0"/>
            </a:endParaRPr>
          </a:p>
          <a:p>
            <a:endParaRPr lang="fr-BE" sz="1400" dirty="0"/>
          </a:p>
          <a:p>
            <a:endParaRPr lang="fr-BE" sz="1400" b="1" i="1" dirty="0"/>
          </a:p>
          <a:p>
            <a:endParaRPr lang="fr-BE" sz="1400" b="1" i="1" dirty="0"/>
          </a:p>
          <a:p>
            <a:endParaRPr lang="fr-BE" sz="1400" b="1" i="1" dirty="0"/>
          </a:p>
          <a:p>
            <a:endParaRPr lang="fr-BE" sz="1400" dirty="0"/>
          </a:p>
        </p:txBody>
      </p:sp>
    </p:spTree>
    <p:extLst>
      <p:ext uri="{BB962C8B-B14F-4D97-AF65-F5344CB8AC3E}">
        <p14:creationId xmlns:p14="http://schemas.microsoft.com/office/powerpoint/2010/main" val="321373175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DOCUME~1\Thibaud\Local Settings\Temp\~AUT0003.jpg">
            <a:extLst>
              <a:ext uri="{FF2B5EF4-FFF2-40B4-BE49-F238E27FC236}">
                <a16:creationId xmlns:a16="http://schemas.microsoft.com/office/drawing/2014/main" id="{D42055B7-45A2-4469-8903-8EB4118808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810" y="2066270"/>
            <a:ext cx="2686050"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C:\DOCUME~1\Thibaud\Local Settings\Temp\~AUT0001.jpg">
            <a:extLst>
              <a:ext uri="{FF2B5EF4-FFF2-40B4-BE49-F238E27FC236}">
                <a16:creationId xmlns:a16="http://schemas.microsoft.com/office/drawing/2014/main" id="{07573C1B-7709-422E-BE40-BE47E0A2EC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528" y="1131575"/>
            <a:ext cx="207406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descr="C:\DOCUME~1\Thibaud\Local Settings\Temp\~AUT0002.jpg">
            <a:extLst>
              <a:ext uri="{FF2B5EF4-FFF2-40B4-BE49-F238E27FC236}">
                <a16:creationId xmlns:a16="http://schemas.microsoft.com/office/drawing/2014/main" id="{64997680-E449-4C7D-A4DA-A877C48332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7467" y="1230237"/>
            <a:ext cx="2030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ZoneTexte 4">
            <a:extLst>
              <a:ext uri="{FF2B5EF4-FFF2-40B4-BE49-F238E27FC236}">
                <a16:creationId xmlns:a16="http://schemas.microsoft.com/office/drawing/2014/main" id="{BA1612ED-A64A-4312-9F9F-AF1B73312D7E}"/>
              </a:ext>
            </a:extLst>
          </p:cNvPr>
          <p:cNvSpPr txBox="1">
            <a:spLocks noChangeArrowheads="1"/>
          </p:cNvSpPr>
          <p:nvPr/>
        </p:nvSpPr>
        <p:spPr bwMode="auto">
          <a:xfrm>
            <a:off x="2943118" y="370494"/>
            <a:ext cx="5503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fr-FR" sz="2400" dirty="0"/>
              <a:t>L’éveil calme un moment de communication </a:t>
            </a:r>
          </a:p>
        </p:txBody>
      </p:sp>
      <p:sp>
        <p:nvSpPr>
          <p:cNvPr id="70662" name="ZoneTexte 5">
            <a:extLst>
              <a:ext uri="{FF2B5EF4-FFF2-40B4-BE49-F238E27FC236}">
                <a16:creationId xmlns:a16="http://schemas.microsoft.com/office/drawing/2014/main" id="{F7BCD6CA-06FE-40E7-A398-5286E00DB3FE}"/>
              </a:ext>
            </a:extLst>
          </p:cNvPr>
          <p:cNvSpPr txBox="1">
            <a:spLocks noChangeArrowheads="1"/>
          </p:cNvSpPr>
          <p:nvPr/>
        </p:nvSpPr>
        <p:spPr bwMode="auto">
          <a:xfrm>
            <a:off x="5954568" y="1543050"/>
            <a:ext cx="2462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fr-FR" sz="2400" dirty="0"/>
              <a:t>et d’échanges</a:t>
            </a:r>
            <a:r>
              <a:rPr lang="fr-BE" altLang="fr-FR" sz="2800" dirty="0"/>
              <a:t>…</a:t>
            </a:r>
          </a:p>
        </p:txBody>
      </p:sp>
    </p:spTree>
    <p:extLst>
      <p:ext uri="{BB962C8B-B14F-4D97-AF65-F5344CB8AC3E}">
        <p14:creationId xmlns:p14="http://schemas.microsoft.com/office/powerpoint/2010/main" val="78702741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9000">
              <a:srgbClr val="ABC0E4"/>
            </a:gs>
            <a:gs pos="0">
              <a:schemeClr val="accent1">
                <a:lumMod val="45000"/>
                <a:lumOff val="55000"/>
              </a:schemeClr>
            </a:gs>
            <a:gs pos="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A274696-0CA9-4F9E-A29C-2AF5EEAD0569}"/>
              </a:ext>
            </a:extLst>
          </p:cNvPr>
          <p:cNvSpPr>
            <a:spLocks noGrp="1"/>
          </p:cNvSpPr>
          <p:nvPr>
            <p:ph type="title"/>
          </p:nvPr>
        </p:nvSpPr>
        <p:spPr>
          <a:xfrm>
            <a:off x="856060" y="463888"/>
            <a:ext cx="7429499" cy="522304"/>
          </a:xfrm>
        </p:spPr>
        <p:txBody>
          <a:bodyPr>
            <a:normAutofit/>
          </a:bodyPr>
          <a:lstStyle/>
          <a:p>
            <a:r>
              <a:rPr lang="fr-BE" sz="2400" dirty="0"/>
              <a:t>			Bibliographie Brazelton </a:t>
            </a:r>
          </a:p>
        </p:txBody>
      </p:sp>
      <p:sp>
        <p:nvSpPr>
          <p:cNvPr id="7" name="Espace réservé du contenu 6">
            <a:extLst>
              <a:ext uri="{FF2B5EF4-FFF2-40B4-BE49-F238E27FC236}">
                <a16:creationId xmlns:a16="http://schemas.microsoft.com/office/drawing/2014/main" id="{1EFB6E05-5078-4584-970B-7DB6D87CACC1}"/>
              </a:ext>
            </a:extLst>
          </p:cNvPr>
          <p:cNvSpPr>
            <a:spLocks noGrp="1"/>
          </p:cNvSpPr>
          <p:nvPr>
            <p:ph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D4A16A0C-CE38-4F4F-BE1E-0A18308CCE9A}"/>
              </a:ext>
            </a:extLst>
          </p:cNvPr>
          <p:cNvSpPr>
            <a:spLocks noGrp="1"/>
          </p:cNvSpPr>
          <p:nvPr>
            <p:ph type="sldNum" sz="quarter" idx="12"/>
          </p:nvPr>
        </p:nvSpPr>
        <p:spPr/>
        <p:txBody>
          <a:bodyPr/>
          <a:lstStyle/>
          <a:p>
            <a:fld id="{6D22F896-40B5-4ADD-8801-0D06FADFA095}" type="slidenum">
              <a:rPr lang="en-US" smtClean="0"/>
              <a:t>39</a:t>
            </a:fld>
            <a:endParaRPr lang="en-US" dirty="0"/>
          </a:p>
        </p:txBody>
      </p:sp>
      <p:sp>
        <p:nvSpPr>
          <p:cNvPr id="5" name="Rectangle 1">
            <a:extLst>
              <a:ext uri="{FF2B5EF4-FFF2-40B4-BE49-F238E27FC236}">
                <a16:creationId xmlns:a16="http://schemas.microsoft.com/office/drawing/2014/main" id="{423DD130-0ECB-458F-8188-568C4F2A3E40}"/>
              </a:ext>
            </a:extLst>
          </p:cNvPr>
          <p:cNvSpPr>
            <a:spLocks noChangeArrowheads="1"/>
          </p:cNvSpPr>
          <p:nvPr/>
        </p:nvSpPr>
        <p:spPr bwMode="auto">
          <a:xfrm rot="10800000" flipV="1">
            <a:off x="1071282" y="1110319"/>
            <a:ext cx="7221297"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b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Neonatal</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Behavioral</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Assessment</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Scale</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(2e éd. 1995), Mac Keith </a:t>
            </a:r>
            <a:r>
              <a:rPr kumimoji="0" lang="fr-FR" altLang="fr-FR" sz="900" b="0" i="0" u="none" strike="noStrike" cap="none" normalizeH="0" baseline="0" dirty="0" err="1">
                <a:ln>
                  <a:noFill/>
                </a:ln>
                <a:solidFill>
                  <a:srgbClr val="444444"/>
                </a:solidFill>
                <a:effectLst/>
                <a:latin typeface="Arial" panose="020B0604020202020204" pitchFamily="34" charset="0"/>
                <a:cs typeface="Arial" panose="020B0604020202020204" pitchFamily="34" charset="0"/>
              </a:rPr>
              <a:t>Press</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Cambridge. Traduction française : Echelle de Brazelton – évaluation du comportement néonatal. Médecine &amp; Hygiène, 2001.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La naissance d’une famille ou comment se tissent les liens</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(1983), Seuil.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Trois bébés dans leur famille : Laura, Louis et Daniel. Les différences de développement</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(1985), Stock.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L’âge des premiers pas : une déclaration d’indépendance</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(1985), Payot.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Ecoutez votre enfant : comprendre les problèmes normaux de la croissance</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(1985), Payot.</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900" dirty="0">
              <a:solidFill>
                <a:srgbClr val="444444"/>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lvl="0" algn="just" defTabSz="914400"/>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900" b="1" i="0" u="none" strike="noStrike" cap="none" normalizeH="0" baseline="0" dirty="0">
                <a:ln>
                  <a:noFill/>
                </a:ln>
                <a:solidFill>
                  <a:srgbClr val="444444"/>
                </a:solidFill>
                <a:effectLst/>
                <a:latin typeface="Arial" panose="020B0604020202020204" pitchFamily="34" charset="0"/>
                <a:cs typeface="Arial" panose="020B0604020202020204" pitchFamily="34" charset="0"/>
              </a:rPr>
              <a:t>L’enfant et son médecin</a:t>
            </a: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(1986), Payot.</a:t>
            </a:r>
            <a:r>
              <a:rPr lang="fr-FR" altLang="fr-FR" sz="900" dirty="0">
                <a:solidFill>
                  <a:srgbClr val="444444"/>
                </a:solidFill>
                <a:cs typeface="Arial" panose="020B0604020202020204" pitchFamily="34" charset="0"/>
              </a:rPr>
              <a:t> </a:t>
            </a:r>
            <a:r>
              <a:rPr lang="fr-FR" altLang="fr-FR" sz="900" b="1" dirty="0">
                <a:solidFill>
                  <a:srgbClr val="444444"/>
                </a:solidFill>
                <a:cs typeface="Arial" panose="020B0604020202020204" pitchFamily="34" charset="0"/>
              </a:rPr>
              <a:t>A ce soir : concilier travail et vie de fam</a:t>
            </a:r>
            <a:r>
              <a:rPr lang="fr-FR" altLang="fr-FR" sz="900" dirty="0">
                <a:solidFill>
                  <a:srgbClr val="444444"/>
                </a:solidFill>
                <a:cs typeface="Arial" panose="020B0604020202020204" pitchFamily="34" charset="0"/>
              </a:rPr>
              <a:t>ille (1987), Stock.</a:t>
            </a:r>
          </a:p>
          <a:p>
            <a:pPr lvl="0" algn="just" defTabSz="914400"/>
            <a:endParaRPr lang="fr-FR" altLang="fr-FR" sz="900" dirty="0">
              <a:solidFill>
                <a:srgbClr val="444444"/>
              </a:solidFill>
              <a:cs typeface="Arial" panose="020B0604020202020204" pitchFamily="34" charset="0"/>
            </a:endParaRPr>
          </a:p>
          <a:p>
            <a:pPr lvl="0" algn="just" defTabSz="914400"/>
            <a:endParaRPr lang="fr-FR" altLang="fr-FR" sz="900" dirty="0">
              <a:solidFill>
                <a:srgbClr val="444444"/>
              </a:solidFill>
              <a:cs typeface="Arial" panose="020B0604020202020204" pitchFamily="34" charset="0"/>
            </a:endParaRPr>
          </a:p>
          <a:p>
            <a:pPr lvl="0" algn="just" defTabSz="914400"/>
            <a:r>
              <a:rPr lang="fr-FR" altLang="fr-FR" sz="900" dirty="0">
                <a:solidFill>
                  <a:srgbClr val="444444"/>
                </a:solidFill>
                <a:cs typeface="Arial" panose="020B0604020202020204" pitchFamily="34" charset="0"/>
              </a:rPr>
              <a:t>       </a:t>
            </a:r>
            <a:r>
              <a:rPr lang="fr-FR" altLang="fr-FR" sz="900" b="1" dirty="0">
                <a:solidFill>
                  <a:srgbClr val="444444"/>
                </a:solidFill>
                <a:cs typeface="Arial" panose="020B0604020202020204" pitchFamily="34" charset="0"/>
              </a:rPr>
              <a:t>T. B. Brazelton vous parle de vos enfants</a:t>
            </a:r>
            <a:r>
              <a:rPr lang="fr-FR" altLang="fr-FR" sz="900" dirty="0">
                <a:solidFill>
                  <a:srgbClr val="444444"/>
                </a:solidFill>
                <a:cs typeface="Arial" panose="020B0604020202020204" pitchFamily="34" charset="0"/>
              </a:rPr>
              <a:t> (1988), Stock.</a:t>
            </a:r>
            <a:endPar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r>
              <a:rPr kumimoji="0" lang="fr-FR" altLang="fr-FR" sz="6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
            <a:extLst>
              <a:ext uri="{FF2B5EF4-FFF2-40B4-BE49-F238E27FC236}">
                <a16:creationId xmlns:a16="http://schemas.microsoft.com/office/drawing/2014/main" id="{781A078E-AF5E-4907-9903-D94017F93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6032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
            <a:extLst>
              <a:ext uri="{FF2B5EF4-FFF2-40B4-BE49-F238E27FC236}">
                <a16:creationId xmlns:a16="http://schemas.microsoft.com/office/drawing/2014/main" id="{98222112-F764-4D11-93C0-DD4EC785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7620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a:extLst>
              <a:ext uri="{FF2B5EF4-FFF2-40B4-BE49-F238E27FC236}">
                <a16:creationId xmlns:a16="http://schemas.microsoft.com/office/drawing/2014/main" id="{E0D3B3F2-523E-4904-9212-E75CEF6F3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1272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
            <a:extLst>
              <a:ext uri="{FF2B5EF4-FFF2-40B4-BE49-F238E27FC236}">
                <a16:creationId xmlns:a16="http://schemas.microsoft.com/office/drawing/2014/main" id="{63D89295-E414-4376-9E98-384F1D23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50838"/>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
            <a:extLst>
              <a:ext uri="{FF2B5EF4-FFF2-40B4-BE49-F238E27FC236}">
                <a16:creationId xmlns:a16="http://schemas.microsoft.com/office/drawing/2014/main" id="{6F68D021-6F00-4093-A093-3DD3FAF58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48736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
            <a:extLst>
              <a:ext uri="{FF2B5EF4-FFF2-40B4-BE49-F238E27FC236}">
                <a16:creationId xmlns:a16="http://schemas.microsoft.com/office/drawing/2014/main" id="{1BF81667-F867-4F38-830E-C94F23CB1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62547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
            <a:extLst>
              <a:ext uri="{FF2B5EF4-FFF2-40B4-BE49-F238E27FC236}">
                <a16:creationId xmlns:a16="http://schemas.microsoft.com/office/drawing/2014/main" id="{39D04951-1D37-471E-ACA4-C6D76D922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76200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
            <a:extLst>
              <a:ext uri="{FF2B5EF4-FFF2-40B4-BE49-F238E27FC236}">
                <a16:creationId xmlns:a16="http://schemas.microsoft.com/office/drawing/2014/main" id="{985FEE3D-D8AA-4342-BB4E-E28EACB58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89852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
            <a:extLst>
              <a:ext uri="{FF2B5EF4-FFF2-40B4-BE49-F238E27FC236}">
                <a16:creationId xmlns:a16="http://schemas.microsoft.com/office/drawing/2014/main" id="{83EB2937-2BA9-4EDB-A34A-0681C7C42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036638"/>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
            <a:extLst>
              <a:ext uri="{FF2B5EF4-FFF2-40B4-BE49-F238E27FC236}">
                <a16:creationId xmlns:a16="http://schemas.microsoft.com/office/drawing/2014/main" id="{45350B12-521C-45EA-8F5B-76968C5A5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17316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
            <a:extLst>
              <a:ext uri="{FF2B5EF4-FFF2-40B4-BE49-F238E27FC236}">
                <a16:creationId xmlns:a16="http://schemas.microsoft.com/office/drawing/2014/main" id="{28DB84B3-E590-4C6F-B857-6CBC2E5DB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1127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
            <a:extLst>
              <a:ext uri="{FF2B5EF4-FFF2-40B4-BE49-F238E27FC236}">
                <a16:creationId xmlns:a16="http://schemas.microsoft.com/office/drawing/2014/main" id="{498D7F9B-D8F7-4697-A7C6-1FA78F6D6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44780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
            <a:extLst>
              <a:ext uri="{FF2B5EF4-FFF2-40B4-BE49-F238E27FC236}">
                <a16:creationId xmlns:a16="http://schemas.microsoft.com/office/drawing/2014/main" id="{EFF00B46-B4BB-4927-AAE8-630C148FC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58432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
            <a:extLst>
              <a:ext uri="{FF2B5EF4-FFF2-40B4-BE49-F238E27FC236}">
                <a16:creationId xmlns:a16="http://schemas.microsoft.com/office/drawing/2014/main" id="{5095FFFE-87C7-4A3F-B7C8-D51EB602C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722438"/>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
            <a:extLst>
              <a:ext uri="{FF2B5EF4-FFF2-40B4-BE49-F238E27FC236}">
                <a16:creationId xmlns:a16="http://schemas.microsoft.com/office/drawing/2014/main" id="{6B29F8EA-2693-45BF-9C45-8F162C91B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85896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
            <a:extLst>
              <a:ext uri="{FF2B5EF4-FFF2-40B4-BE49-F238E27FC236}">
                <a16:creationId xmlns:a16="http://schemas.microsoft.com/office/drawing/2014/main" id="{11BE26F0-36AB-4D5E-987A-54704B131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99707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
            <a:extLst>
              <a:ext uri="{FF2B5EF4-FFF2-40B4-BE49-F238E27FC236}">
                <a16:creationId xmlns:a16="http://schemas.microsoft.com/office/drawing/2014/main" id="{8F7CDFC9-5120-43E9-9A52-F6EC19565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13360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
            <a:extLst>
              <a:ext uri="{FF2B5EF4-FFF2-40B4-BE49-F238E27FC236}">
                <a16:creationId xmlns:a16="http://schemas.microsoft.com/office/drawing/2014/main" id="{B05F0A3B-F560-46C9-9149-83F18ECF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42252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
            <a:extLst>
              <a:ext uri="{FF2B5EF4-FFF2-40B4-BE49-F238E27FC236}">
                <a16:creationId xmlns:a16="http://schemas.microsoft.com/office/drawing/2014/main" id="{FFA70897-2796-4E01-9D27-E040B5B81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560638"/>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
            <a:extLst>
              <a:ext uri="{FF2B5EF4-FFF2-40B4-BE49-F238E27FC236}">
                <a16:creationId xmlns:a16="http://schemas.microsoft.com/office/drawing/2014/main" id="{4DDE0089-7D85-45C1-B319-1503C42AD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69716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
            <a:extLst>
              <a:ext uri="{FF2B5EF4-FFF2-40B4-BE49-F238E27FC236}">
                <a16:creationId xmlns:a16="http://schemas.microsoft.com/office/drawing/2014/main" id="{622A05E6-D522-43F3-AF4F-C147C22D9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835275"/>
            <a:ext cx="762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46996"/>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9000">
              <a:srgbClr val="ABC0E4"/>
            </a:gs>
            <a:gs pos="0">
              <a:schemeClr val="accent1">
                <a:lumMod val="45000"/>
                <a:lumOff val="55000"/>
              </a:schemeClr>
            </a:gs>
            <a:gs pos="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1607C6B-ADF1-4153-891D-B80ED527D6E1}"/>
              </a:ext>
            </a:extLst>
          </p:cNvPr>
          <p:cNvSpPr>
            <a:spLocks noGrp="1"/>
          </p:cNvSpPr>
          <p:nvPr>
            <p:ph type="title"/>
          </p:nvPr>
        </p:nvSpPr>
        <p:spPr/>
        <p:txBody>
          <a:bodyPr/>
          <a:lstStyle/>
          <a:p>
            <a:r>
              <a:rPr lang="fr-BE" sz="2800" dirty="0"/>
              <a:t>			</a:t>
            </a:r>
            <a:r>
              <a:rPr lang="fr-BE" sz="2400" dirty="0"/>
              <a:t>Bibliographie Brazelton</a:t>
            </a:r>
          </a:p>
        </p:txBody>
      </p:sp>
      <p:sp>
        <p:nvSpPr>
          <p:cNvPr id="7" name="Espace réservé du contenu 6">
            <a:extLst>
              <a:ext uri="{FF2B5EF4-FFF2-40B4-BE49-F238E27FC236}">
                <a16:creationId xmlns:a16="http://schemas.microsoft.com/office/drawing/2014/main" id="{CEA89501-4553-480B-BB5B-F26835D10F62}"/>
              </a:ext>
            </a:extLst>
          </p:cNvPr>
          <p:cNvSpPr>
            <a:spLocks noGrp="1"/>
          </p:cNvSpPr>
          <p:nvPr>
            <p:ph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D4A16A0C-CE38-4F4F-BE1E-0A18308CCE9A}"/>
              </a:ext>
            </a:extLst>
          </p:cNvPr>
          <p:cNvSpPr>
            <a:spLocks noGrp="1"/>
          </p:cNvSpPr>
          <p:nvPr>
            <p:ph type="sldNum" sz="quarter" idx="12"/>
          </p:nvPr>
        </p:nvSpPr>
        <p:spPr/>
        <p:txBody>
          <a:bodyPr/>
          <a:lstStyle/>
          <a:p>
            <a:fld id="{6D22F896-40B5-4ADD-8801-0D06FADFA095}" type="slidenum">
              <a:rPr lang="en-US" smtClean="0"/>
              <a:t>40</a:t>
            </a:fld>
            <a:endParaRPr lang="en-US" dirty="0"/>
          </a:p>
        </p:txBody>
      </p:sp>
      <p:sp>
        <p:nvSpPr>
          <p:cNvPr id="5" name="Rectangle 4">
            <a:extLst>
              <a:ext uri="{FF2B5EF4-FFF2-40B4-BE49-F238E27FC236}">
                <a16:creationId xmlns:a16="http://schemas.microsoft.com/office/drawing/2014/main" id="{555DC42E-B8EE-4EF7-BB79-E8DB5E46BC56}"/>
              </a:ext>
            </a:extLst>
          </p:cNvPr>
          <p:cNvSpPr/>
          <p:nvPr/>
        </p:nvSpPr>
        <p:spPr>
          <a:xfrm rot="10800000" flipV="1">
            <a:off x="1403615" y="1246789"/>
            <a:ext cx="6707998" cy="2862322"/>
          </a:xfrm>
          <a:prstGeom prst="rect">
            <a:avLst/>
          </a:prstGeom>
          <a:solidFill>
            <a:schemeClr val="tx1"/>
          </a:solidFill>
        </p:spPr>
        <p:txBody>
          <a:bodyPr wrap="square">
            <a:spAutoFit/>
          </a:bodyPr>
          <a:lstStyle/>
          <a:p>
            <a:pPr lvl="0" algn="just" defTabSz="914400" eaLnBrk="0" fontAlgn="base" hangingPunct="0">
              <a:spcBef>
                <a:spcPct val="0"/>
              </a:spcBef>
              <a:spcAft>
                <a:spcPct val="0"/>
              </a:spcAft>
            </a:pPr>
            <a:r>
              <a:rPr lang="fr-FR" altLang="fr-FR" dirty="0">
                <a:solidFill>
                  <a:srgbClr val="444444"/>
                </a:solidFill>
                <a:latin typeface="Arial" panose="020B0604020202020204" pitchFamily="34" charset="0"/>
                <a:cs typeface="Arial" panose="020B0604020202020204" pitchFamily="34" charset="0"/>
              </a:rPr>
              <a:t> </a:t>
            </a: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Familles en crises</a:t>
            </a:r>
            <a:r>
              <a:rPr lang="fr-FR" altLang="fr-FR" sz="800" dirty="0">
                <a:solidFill>
                  <a:srgbClr val="444444"/>
                </a:solidFill>
                <a:latin typeface="Arial" panose="020B0604020202020204" pitchFamily="34" charset="0"/>
                <a:cs typeface="Arial" panose="020B0604020202020204" pitchFamily="34" charset="0"/>
              </a:rPr>
              <a:t> (1989), Payot.</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Les premiers liens</a:t>
            </a:r>
            <a:r>
              <a:rPr lang="fr-FR" altLang="fr-FR" sz="800" dirty="0">
                <a:solidFill>
                  <a:srgbClr val="444444"/>
                </a:solidFill>
                <a:latin typeface="Arial" panose="020B0604020202020204" pitchFamily="34" charset="0"/>
                <a:cs typeface="Arial" panose="020B0604020202020204" pitchFamily="34" charset="0"/>
              </a:rPr>
              <a:t> (1991), Stock.</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Points forts : les moments essentiels du développement de votre enfant de 0 à 3 ans</a:t>
            </a:r>
            <a:r>
              <a:rPr lang="fr-FR" altLang="fr-FR" sz="800" dirty="0">
                <a:solidFill>
                  <a:srgbClr val="444444"/>
                </a:solidFill>
                <a:latin typeface="Arial" panose="020B0604020202020204" pitchFamily="34" charset="0"/>
                <a:cs typeface="Arial" panose="020B0604020202020204" pitchFamily="34" charset="0"/>
              </a:rPr>
              <a:t> (1993), Stock.</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Allons chez le docteur</a:t>
            </a:r>
            <a:r>
              <a:rPr lang="fr-FR" altLang="fr-FR" sz="800" dirty="0">
                <a:solidFill>
                  <a:srgbClr val="444444"/>
                </a:solidFill>
                <a:latin typeface="Arial" panose="020B0604020202020204" pitchFamily="34" charset="0"/>
                <a:cs typeface="Arial" panose="020B0604020202020204" pitchFamily="34" charset="0"/>
              </a:rPr>
              <a:t> (1997), Odile Jacob.</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Ce dont les enfants ont besoin : leurs sept besoins incontournables pour grandir, apprendre et s’épanouir</a:t>
            </a:r>
            <a:r>
              <a:rPr lang="fr-FR" altLang="fr-FR" sz="800" dirty="0">
                <a:solidFill>
                  <a:srgbClr val="444444"/>
                </a:solidFill>
                <a:latin typeface="Arial" panose="020B0604020202020204" pitchFamily="34" charset="0"/>
                <a:cs typeface="Arial" panose="020B0604020202020204" pitchFamily="34" charset="0"/>
              </a:rPr>
              <a:t> (2001), en collaboration avec S.I. Greenspan, Stock.</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Points forts II : le développement émotionnel et comportemental de votre enfant, 3 à 6 ans</a:t>
            </a:r>
            <a:r>
              <a:rPr lang="fr-FR" altLang="fr-FR" sz="800" dirty="0">
                <a:solidFill>
                  <a:srgbClr val="444444"/>
                </a:solidFill>
                <a:latin typeface="Arial" panose="020B0604020202020204" pitchFamily="34" charset="0"/>
                <a:cs typeface="Arial" panose="020B0604020202020204" pitchFamily="34" charset="0"/>
              </a:rPr>
              <a:t> (2002), en collaboration avec J. </a:t>
            </a:r>
            <a:r>
              <a:rPr lang="fr-FR" altLang="fr-FR" sz="800" dirty="0" err="1">
                <a:solidFill>
                  <a:srgbClr val="444444"/>
                </a:solidFill>
                <a:latin typeface="Arial" panose="020B0604020202020204" pitchFamily="34" charset="0"/>
                <a:cs typeface="Arial" panose="020B0604020202020204" pitchFamily="34" charset="0"/>
              </a:rPr>
              <a:t>Sparrow</a:t>
            </a:r>
            <a:r>
              <a:rPr lang="fr-FR" altLang="fr-FR" sz="800" dirty="0">
                <a:solidFill>
                  <a:srgbClr val="444444"/>
                </a:solidFill>
                <a:latin typeface="Arial" panose="020B0604020202020204" pitchFamily="34" charset="0"/>
                <a:cs typeface="Arial" panose="020B0604020202020204" pitchFamily="34" charset="0"/>
              </a:rPr>
              <a:t>, Stock.</a:t>
            </a:r>
          </a:p>
          <a:p>
            <a:pPr lvl="0" algn="just" defTabSz="914400" eaLnBrk="0" fontAlgn="base" hangingPunct="0">
              <a:spcBef>
                <a:spcPct val="0"/>
              </a:spcBef>
              <a:spcAft>
                <a:spcPct val="0"/>
              </a:spcAft>
            </a:pPr>
            <a:r>
              <a:rPr lang="fr-FR" altLang="fr-FR" sz="800" b="1" dirty="0">
                <a:solidFill>
                  <a:srgbClr val="444444"/>
                </a:solidFill>
                <a:latin typeface="Arial" panose="020B0604020202020204" pitchFamily="34" charset="0"/>
                <a:cs typeface="Arial" panose="020B0604020202020204" pitchFamily="34" charset="0"/>
              </a:rPr>
              <a:t>Apaiser son enfant</a:t>
            </a:r>
            <a:r>
              <a:rPr lang="fr-FR" altLang="fr-FR" sz="800" dirty="0">
                <a:solidFill>
                  <a:srgbClr val="444444"/>
                </a:solidFill>
                <a:latin typeface="Arial" panose="020B0604020202020204" pitchFamily="34" charset="0"/>
                <a:cs typeface="Arial" panose="020B0604020202020204" pitchFamily="34" charset="0"/>
              </a:rPr>
              <a:t> (2004), en collaboration avec J. </a:t>
            </a:r>
            <a:r>
              <a:rPr lang="fr-FR" altLang="fr-FR" sz="800" dirty="0" err="1">
                <a:solidFill>
                  <a:srgbClr val="444444"/>
                </a:solidFill>
                <a:latin typeface="Arial" panose="020B0604020202020204" pitchFamily="34" charset="0"/>
                <a:cs typeface="Arial" panose="020B0604020202020204" pitchFamily="34" charset="0"/>
              </a:rPr>
              <a:t>Sparrow</a:t>
            </a:r>
            <a:r>
              <a:rPr lang="fr-FR" altLang="fr-FR" sz="800" dirty="0">
                <a:solidFill>
                  <a:srgbClr val="444444"/>
                </a:solidFill>
                <a:latin typeface="Arial" panose="020B0604020202020204" pitchFamily="34" charset="0"/>
                <a:cs typeface="Arial" panose="020B0604020202020204" pitchFamily="34" charset="0"/>
              </a:rPr>
              <a:t>, Fayard.</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Votre enfant et son sommeil</a:t>
            </a:r>
            <a:r>
              <a:rPr lang="fr-FR" altLang="fr-FR" sz="800" dirty="0">
                <a:solidFill>
                  <a:srgbClr val="444444"/>
                </a:solidFill>
                <a:latin typeface="Arial" panose="020B0604020202020204" pitchFamily="34" charset="0"/>
                <a:cs typeface="Arial" panose="020B0604020202020204" pitchFamily="34" charset="0"/>
              </a:rPr>
              <a:t> (2004), en collaboration avec J. </a:t>
            </a:r>
            <a:r>
              <a:rPr lang="fr-FR" altLang="fr-FR" sz="800" dirty="0" err="1">
                <a:solidFill>
                  <a:srgbClr val="444444"/>
                </a:solidFill>
                <a:latin typeface="Arial" panose="020B0604020202020204" pitchFamily="34" charset="0"/>
                <a:cs typeface="Arial" panose="020B0604020202020204" pitchFamily="34" charset="0"/>
              </a:rPr>
              <a:t>Sparrow</a:t>
            </a:r>
            <a:r>
              <a:rPr lang="fr-FR" altLang="fr-FR" sz="800" dirty="0">
                <a:solidFill>
                  <a:srgbClr val="444444"/>
                </a:solidFill>
                <a:latin typeface="Arial" panose="020B0604020202020204" pitchFamily="34" charset="0"/>
                <a:cs typeface="Arial" panose="020B0604020202020204" pitchFamily="34" charset="0"/>
              </a:rPr>
              <a:t>, Fayard.</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r>
              <a:rPr lang="fr-FR" altLang="fr-FR" sz="800" b="1" dirty="0">
                <a:solidFill>
                  <a:srgbClr val="444444"/>
                </a:solidFill>
                <a:latin typeface="Arial" panose="020B0604020202020204" pitchFamily="34" charset="0"/>
                <a:cs typeface="Arial" panose="020B0604020202020204" pitchFamily="34" charset="0"/>
              </a:rPr>
              <a:t>Votre enfant et la discipline</a:t>
            </a:r>
            <a:r>
              <a:rPr lang="fr-FR" altLang="fr-FR" sz="800" dirty="0">
                <a:solidFill>
                  <a:srgbClr val="444444"/>
                </a:solidFill>
                <a:latin typeface="Arial" panose="020B0604020202020204" pitchFamily="34" charset="0"/>
                <a:cs typeface="Arial" panose="020B0604020202020204" pitchFamily="34" charset="0"/>
              </a:rPr>
              <a:t> (2004), en collaboration avec J. </a:t>
            </a:r>
            <a:r>
              <a:rPr lang="fr-FR" altLang="fr-FR" sz="800" dirty="0" err="1">
                <a:solidFill>
                  <a:srgbClr val="444444"/>
                </a:solidFill>
                <a:latin typeface="Arial" panose="020B0604020202020204" pitchFamily="34" charset="0"/>
                <a:cs typeface="Arial" panose="020B0604020202020204" pitchFamily="34" charset="0"/>
              </a:rPr>
              <a:t>Sparrow</a:t>
            </a:r>
            <a:r>
              <a:rPr lang="fr-FR" altLang="fr-FR" sz="800" dirty="0">
                <a:solidFill>
                  <a:srgbClr val="444444"/>
                </a:solidFill>
                <a:latin typeface="Arial" panose="020B0604020202020204" pitchFamily="34" charset="0"/>
                <a:cs typeface="Arial" panose="020B0604020202020204" pitchFamily="34" charset="0"/>
              </a:rPr>
              <a:t>, Fayard.</a:t>
            </a:r>
          </a:p>
          <a:p>
            <a:pPr lvl="0" algn="just" defTabSz="914400" eaLnBrk="0" fontAlgn="base" hangingPunct="0">
              <a:spcBef>
                <a:spcPct val="0"/>
              </a:spcBef>
              <a:spcAft>
                <a:spcPct val="0"/>
              </a:spcAft>
            </a:pPr>
            <a:endParaRPr lang="fr-FR" altLang="fr-FR" sz="800" dirty="0">
              <a:solidFill>
                <a:srgbClr val="444444"/>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800" dirty="0">
                <a:solidFill>
                  <a:srgbClr val="444444"/>
                </a:solidFill>
                <a:latin typeface="Arial" panose="020B0604020202020204" pitchFamily="34" charset="0"/>
                <a:cs typeface="Arial" panose="020B0604020202020204" pitchFamily="34" charset="0"/>
              </a:rPr>
              <a:t>       </a:t>
            </a:r>
            <a:endParaRPr lang="fr-FR" altLang="fr-FR" sz="800" dirty="0">
              <a:latin typeface="Arial" panose="020B0604020202020204" pitchFamily="34" charset="0"/>
            </a:endParaRPr>
          </a:p>
        </p:txBody>
      </p:sp>
    </p:spTree>
    <p:extLst>
      <p:ext uri="{BB962C8B-B14F-4D97-AF65-F5344CB8AC3E}">
        <p14:creationId xmlns:p14="http://schemas.microsoft.com/office/powerpoint/2010/main" val="2176859318"/>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9000">
              <a:srgbClr val="ABC0E4"/>
            </a:gs>
            <a:gs pos="0">
              <a:schemeClr val="accent1">
                <a:lumMod val="45000"/>
                <a:lumOff val="55000"/>
              </a:schemeClr>
            </a:gs>
            <a:gs pos="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4A16A0C-CE38-4F4F-BE1E-0A18308CCE9A}"/>
              </a:ext>
            </a:extLst>
          </p:cNvPr>
          <p:cNvSpPr>
            <a:spLocks noGrp="1"/>
          </p:cNvSpPr>
          <p:nvPr>
            <p:ph type="sldNum" sz="quarter" idx="12"/>
          </p:nvPr>
        </p:nvSpPr>
        <p:spPr/>
        <p:txBody>
          <a:bodyPr/>
          <a:lstStyle/>
          <a:p>
            <a:fld id="{6D22F896-40B5-4ADD-8801-0D06FADFA095}" type="slidenum">
              <a:rPr lang="en-US" smtClean="0"/>
              <a:t>41</a:t>
            </a:fld>
            <a:endParaRPr lang="en-US" dirty="0"/>
          </a:p>
        </p:txBody>
      </p:sp>
      <p:sp>
        <p:nvSpPr>
          <p:cNvPr id="5" name="Rectangle 4">
            <a:extLst>
              <a:ext uri="{FF2B5EF4-FFF2-40B4-BE49-F238E27FC236}">
                <a16:creationId xmlns:a16="http://schemas.microsoft.com/office/drawing/2014/main" id="{F595FA0F-1849-4790-B32E-AB556108DE95}"/>
              </a:ext>
            </a:extLst>
          </p:cNvPr>
          <p:cNvSpPr/>
          <p:nvPr/>
        </p:nvSpPr>
        <p:spPr>
          <a:xfrm>
            <a:off x="309083" y="1880466"/>
            <a:ext cx="8410622" cy="1446550"/>
          </a:xfrm>
          <a:prstGeom prst="rect">
            <a:avLst/>
          </a:prstGeom>
          <a:solidFill>
            <a:schemeClr val="tx1"/>
          </a:solidFill>
        </p:spPr>
        <p:txBody>
          <a:bodyPr wrap="square">
            <a:spAutoFit/>
          </a:bodyPr>
          <a:lstStyle/>
          <a:p>
            <a:pPr lvl="0" algn="just" defTabSz="914400" eaLnBrk="0" fontAlgn="base" hangingPunct="0">
              <a:spcBef>
                <a:spcPct val="0"/>
              </a:spcBef>
              <a:spcAft>
                <a:spcPct val="0"/>
              </a:spcAft>
            </a:pPr>
            <a:endParaRPr lang="fr-FR" altLang="fr-FR" sz="800" b="1" dirty="0">
              <a:solidFill>
                <a:srgbClr val="3D8AAC"/>
              </a:solidFill>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fr-FR" altLang="fr-FR" sz="1600" b="1" dirty="0">
                <a:solidFill>
                  <a:srgbClr val="3D8AAC"/>
                </a:solidFill>
                <a:latin typeface="Arial" panose="020B0604020202020204" pitchFamily="34" charset="0"/>
                <a:cs typeface="Arial" panose="020B0604020202020204" pitchFamily="34" charset="0"/>
              </a:rPr>
              <a:t>Liens Brazelton</a:t>
            </a:r>
          </a:p>
          <a:p>
            <a:pPr lvl="0" algn="just" defTabSz="914400" eaLnBrk="0" fontAlgn="base" hangingPunct="0">
              <a:spcBef>
                <a:spcPct val="0"/>
              </a:spcBef>
              <a:spcAft>
                <a:spcPct val="0"/>
              </a:spcAft>
            </a:pPr>
            <a:r>
              <a:rPr lang="fr-FR" altLang="fr-FR" sz="1600" dirty="0">
                <a:solidFill>
                  <a:srgbClr val="444444"/>
                </a:solidFill>
                <a:latin typeface="Arial" panose="020B0604020202020204" pitchFamily="34" charset="0"/>
                <a:cs typeface="Arial" panose="020B0604020202020204" pitchFamily="34" charset="0"/>
              </a:rPr>
              <a:t> </a:t>
            </a:r>
            <a:r>
              <a:rPr lang="fr-FR" altLang="fr-FR" sz="1600" u="sng"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www.touchpoints.org </a:t>
            </a:r>
            <a:r>
              <a:rPr lang="fr-FR" altLang="fr-FR" sz="1600" dirty="0">
                <a:solidFill>
                  <a:srgbClr val="444444"/>
                </a:solidFill>
                <a:latin typeface="Arial" panose="020B0604020202020204" pitchFamily="34" charset="0"/>
                <a:cs typeface="Arial" panose="020B0604020202020204" pitchFamily="34" charset="0"/>
              </a:rPr>
              <a:t>(théorie des « </a:t>
            </a:r>
            <a:r>
              <a:rPr lang="fr-FR" altLang="fr-FR" sz="1600" dirty="0" err="1">
                <a:solidFill>
                  <a:srgbClr val="444444"/>
                </a:solidFill>
                <a:latin typeface="Arial" panose="020B0604020202020204" pitchFamily="34" charset="0"/>
                <a:cs typeface="Arial" panose="020B0604020202020204" pitchFamily="34" charset="0"/>
              </a:rPr>
              <a:t>touchpoints</a:t>
            </a:r>
            <a:r>
              <a:rPr lang="fr-FR" altLang="fr-FR" sz="1600" dirty="0">
                <a:solidFill>
                  <a:srgbClr val="444444"/>
                </a:solidFill>
                <a:latin typeface="Arial" panose="020B0604020202020204" pitchFamily="34" charset="0"/>
                <a:cs typeface="Arial" panose="020B0604020202020204" pitchFamily="34" charset="0"/>
              </a:rPr>
              <a:t> », les points forts, en anglais)</a:t>
            </a:r>
            <a:br>
              <a:rPr lang="fr-FR" altLang="fr-FR" sz="1600" dirty="0">
                <a:solidFill>
                  <a:srgbClr val="444444"/>
                </a:solidFill>
                <a:latin typeface="Arial" panose="020B0604020202020204" pitchFamily="34" charset="0"/>
                <a:cs typeface="Arial" panose="020B0604020202020204" pitchFamily="34" charset="0"/>
              </a:rPr>
            </a:br>
            <a:r>
              <a:rPr lang="fr-FR" altLang="fr-FR" sz="1600" b="1" dirty="0">
                <a:solidFill>
                  <a:schemeClr val="accent1"/>
                </a:solidFill>
                <a:latin typeface="Arial" panose="020B0604020202020204" pitchFamily="34" charset="0"/>
                <a:cs typeface="Arial" panose="020B0604020202020204" pitchFamily="34" charset="0"/>
              </a:rPr>
              <a:t>   www.brazelton.org</a:t>
            </a:r>
            <a:r>
              <a:rPr lang="fr-FR" altLang="fr-FR" sz="1600" dirty="0">
                <a:solidFill>
                  <a:srgbClr val="444444"/>
                </a:solidFill>
                <a:latin typeface="Arial" panose="020B0604020202020204" pitchFamily="34" charset="0"/>
                <a:cs typeface="Arial" panose="020B0604020202020204" pitchFamily="34" charset="0"/>
              </a:rPr>
              <a:t>(Fondation Brazelton, en anglais)</a:t>
            </a:r>
            <a:br>
              <a:rPr lang="fr-FR" altLang="fr-FR" sz="1600" dirty="0">
                <a:solidFill>
                  <a:srgbClr val="444444"/>
                </a:solidFill>
                <a:latin typeface="Arial" panose="020B0604020202020204" pitchFamily="34" charset="0"/>
                <a:cs typeface="Arial" panose="020B0604020202020204" pitchFamily="34" charset="0"/>
              </a:rPr>
            </a:br>
            <a:r>
              <a:rPr lang="fr-FR" altLang="fr-FR" sz="1600" b="1" dirty="0">
                <a:solidFill>
                  <a:srgbClr val="444444"/>
                </a:solidFill>
                <a:latin typeface="Arial" panose="020B0604020202020204" pitchFamily="34" charset="0"/>
                <a:cs typeface="Arial" panose="020B0604020202020204" pitchFamily="34" charset="0"/>
              </a:rPr>
              <a:t>  </a:t>
            </a:r>
            <a:r>
              <a:rPr lang="fr-FR" altLang="fr-FR" sz="1600" b="1" dirty="0">
                <a:solidFill>
                  <a:schemeClr val="accent1"/>
                </a:solidFill>
                <a:latin typeface="Arial" panose="020B0604020202020204" pitchFamily="34" charset="0"/>
                <a:cs typeface="Arial" panose="020B0604020202020204" pitchFamily="34" charset="0"/>
              </a:rPr>
              <a:t>www.brazelton-institute.com</a:t>
            </a:r>
            <a:r>
              <a:rPr lang="fr-FR" altLang="fr-FR" sz="1600" dirty="0">
                <a:solidFill>
                  <a:srgbClr val="444444"/>
                </a:solidFill>
                <a:latin typeface="Arial" panose="020B0604020202020204" pitchFamily="34" charset="0"/>
                <a:cs typeface="Arial" panose="020B0604020202020204" pitchFamily="34" charset="0"/>
              </a:rPr>
              <a:t>(Institut Brazelton, en anglais)</a:t>
            </a:r>
            <a:br>
              <a:rPr lang="fr-FR" altLang="fr-FR" sz="1600" dirty="0">
                <a:solidFill>
                  <a:srgbClr val="444444"/>
                </a:solidFill>
                <a:latin typeface="Arial" panose="020B0604020202020204" pitchFamily="34" charset="0"/>
                <a:cs typeface="Arial" panose="020B0604020202020204" pitchFamily="34" charset="0"/>
              </a:rPr>
            </a:br>
            <a:r>
              <a:rPr lang="fr-FR" altLang="fr-FR" sz="1600" dirty="0">
                <a:solidFill>
                  <a:srgbClr val="444444"/>
                </a:solidFill>
                <a:latin typeface="Arial" panose="020B0604020202020204" pitchFamily="34" charset="0"/>
                <a:cs typeface="Arial" panose="020B0604020202020204" pitchFamily="34" charset="0"/>
              </a:rPr>
              <a:t>   </a:t>
            </a:r>
            <a:r>
              <a:rPr lang="fr-FR" altLang="fr-FR" sz="1600"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www.brazelton.co.uk </a:t>
            </a:r>
            <a:r>
              <a:rPr lang="fr-FR" altLang="fr-FR" sz="1600" dirty="0">
                <a:solidFill>
                  <a:srgbClr val="444444"/>
                </a:solidFill>
                <a:latin typeface="Arial" panose="020B0604020202020204" pitchFamily="34" charset="0"/>
                <a:cs typeface="Arial" panose="020B0604020202020204" pitchFamily="34" charset="0"/>
              </a:rPr>
              <a:t>(Centre Brazelton en Angleterre, en anglais)</a:t>
            </a:r>
            <a:endParaRPr lang="fr-FR" altLang="fr-FR" sz="1600" dirty="0">
              <a:latin typeface="Arial" panose="020B0604020202020204" pitchFamily="34" charset="0"/>
            </a:endParaRPr>
          </a:p>
        </p:txBody>
      </p:sp>
    </p:spTree>
    <p:extLst>
      <p:ext uri="{BB962C8B-B14F-4D97-AF65-F5344CB8AC3E}">
        <p14:creationId xmlns:p14="http://schemas.microsoft.com/office/powerpoint/2010/main" val="327819636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icture 1" descr="C:\Users\Patricia\Desktop\photo present2.bmp">
            <a:extLst>
              <a:ext uri="{FF2B5EF4-FFF2-40B4-BE49-F238E27FC236}">
                <a16:creationId xmlns:a16="http://schemas.microsoft.com/office/drawing/2014/main" id="{D4D59006-ABA5-4914-8DEA-93D3A8AF1932}"/>
              </a:ext>
            </a:extLst>
          </p:cNvPr>
          <p:cNvSpPr>
            <a:spLocks noChangeAspect="1" noChangeArrowheads="1"/>
          </p:cNvSpPr>
          <p:nvPr/>
        </p:nvSpPr>
        <p:spPr bwMode="auto">
          <a:xfrm>
            <a:off x="1143001" y="0"/>
            <a:ext cx="16073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BE" altLang="fr-FR" sz="1500"/>
          </a:p>
        </p:txBody>
      </p:sp>
      <p:pic>
        <p:nvPicPr>
          <p:cNvPr id="71683" name="Picture 2" descr="C:\Users\Patricia\Desktop\photo présent3.bmp">
            <a:extLst>
              <a:ext uri="{FF2B5EF4-FFF2-40B4-BE49-F238E27FC236}">
                <a16:creationId xmlns:a16="http://schemas.microsoft.com/office/drawing/2014/main" id="{956A5FF3-6C73-486A-A7CE-B4572D1EC1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8268" y="267470"/>
            <a:ext cx="3127518" cy="399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26B6FA9-6D80-4984-8D9E-2FF75D8F0783}"/>
              </a:ext>
            </a:extLst>
          </p:cNvPr>
          <p:cNvSpPr/>
          <p:nvPr/>
        </p:nvSpPr>
        <p:spPr>
          <a:xfrm>
            <a:off x="372534" y="1583267"/>
            <a:ext cx="3615267" cy="1962076"/>
          </a:xfrm>
          <a:prstGeom prst="rect">
            <a:avLst/>
          </a:prstGeom>
        </p:spPr>
        <p:txBody>
          <a:bodyPr wrap="square">
            <a:spAutoFit/>
          </a:bodyPr>
          <a:lstStyle/>
          <a:p>
            <a:pPr lvl="1">
              <a:lnSpc>
                <a:spcPct val="90000"/>
              </a:lnSpc>
              <a:buClr>
                <a:srgbClr val="0BD0D9"/>
              </a:buClr>
            </a:pPr>
            <a:r>
              <a:rPr lang="fr-BE" altLang="fr-FR" sz="1500" b="1" dirty="0">
                <a:latin typeface="Calibri" panose="020F0502020204030204" pitchFamily="34" charset="0"/>
              </a:rPr>
              <a:t>Communique</a:t>
            </a: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r>
              <a:rPr lang="fr-BE" altLang="fr-FR" sz="1500" b="1" dirty="0">
                <a:latin typeface="Calibri" panose="020F0502020204030204" pitchFamily="34" charset="0"/>
              </a:rPr>
              <a:t>		Yeux ouverts</a:t>
            </a: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r>
              <a:rPr lang="fr-BE" altLang="fr-FR" sz="1500" b="1" dirty="0">
                <a:latin typeface="Calibri" panose="020F0502020204030204" pitchFamily="34" charset="0"/>
              </a:rPr>
              <a:t>Attentif et expressif</a:t>
            </a:r>
          </a:p>
          <a:p>
            <a:pPr>
              <a:lnSpc>
                <a:spcPct val="90000"/>
              </a:lnSpc>
              <a:buClr>
                <a:srgbClr val="0BD0D9"/>
              </a:buClr>
            </a:pPr>
            <a:r>
              <a:rPr lang="fr-BE" altLang="fr-FR" sz="1500" dirty="0">
                <a:latin typeface="Calibri" panose="020F0502020204030204" pitchFamily="34" charset="0"/>
              </a:rPr>
              <a:t>					</a:t>
            </a:r>
            <a:r>
              <a:rPr lang="fr-BE" altLang="fr-FR" sz="1500" b="1" dirty="0">
                <a:latin typeface="Calibri" panose="020F0502020204030204" pitchFamily="34" charset="0"/>
              </a:rPr>
              <a:t>Sourires </a:t>
            </a:r>
          </a:p>
        </p:txBody>
      </p:sp>
    </p:spTree>
    <p:extLst>
      <p:ext uri="{BB962C8B-B14F-4D97-AF65-F5344CB8AC3E}">
        <p14:creationId xmlns:p14="http://schemas.microsoft.com/office/powerpoint/2010/main" val="135218771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4F0E-C3E0-4E3E-BED7-5844D2442795}"/>
              </a:ext>
            </a:extLst>
          </p:cNvPr>
          <p:cNvSpPr>
            <a:spLocks noGrp="1"/>
          </p:cNvSpPr>
          <p:nvPr>
            <p:ph type="title" idx="4294967295"/>
          </p:nvPr>
        </p:nvSpPr>
        <p:spPr>
          <a:xfrm>
            <a:off x="0" y="274638"/>
            <a:ext cx="7116763" cy="993775"/>
          </a:xfrm>
          <a:prstGeom prst="rect">
            <a:avLst/>
          </a:prstGeom>
        </p:spPr>
        <p:txBody>
          <a:bodyPr>
            <a:normAutofit fontScale="90000"/>
          </a:bodyPr>
          <a:lstStyle/>
          <a:p>
            <a:pPr algn="l"/>
            <a:r>
              <a:rPr lang="fr-BE" sz="2400" dirty="0"/>
              <a:t>					</a:t>
            </a:r>
            <a:br>
              <a:rPr lang="fr-BE" sz="2400" dirty="0"/>
            </a:br>
            <a:r>
              <a:rPr lang="fr-BE" sz="2400" dirty="0"/>
              <a:t>					Les pleurs: 							comprendre et s’adapter  </a:t>
            </a:r>
          </a:p>
        </p:txBody>
      </p:sp>
      <p:sp>
        <p:nvSpPr>
          <p:cNvPr id="4" name="Espace réservé du contenu 2">
            <a:extLst>
              <a:ext uri="{FF2B5EF4-FFF2-40B4-BE49-F238E27FC236}">
                <a16:creationId xmlns:a16="http://schemas.microsoft.com/office/drawing/2014/main" id="{624DCE7A-248B-49D4-911F-308A1F3821D0}"/>
              </a:ext>
            </a:extLst>
          </p:cNvPr>
          <p:cNvSpPr txBox="1">
            <a:spLocks/>
          </p:cNvSpPr>
          <p:nvPr/>
        </p:nvSpPr>
        <p:spPr>
          <a:xfrm>
            <a:off x="658026" y="1650037"/>
            <a:ext cx="8234499" cy="32259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sz="1600" dirty="0">
                <a:latin typeface="Arial" panose="020B0604020202020204" pitchFamily="34" charset="0"/>
                <a:cs typeface="Arial" panose="020B0604020202020204" pitchFamily="34" charset="0"/>
              </a:rPr>
              <a:t>Pleurs= reflet d’une trajectoire développementale normale</a:t>
            </a:r>
          </a:p>
          <a:p>
            <a:r>
              <a:rPr lang="fr-BE" sz="1600" dirty="0">
                <a:latin typeface="Arial" panose="020B0604020202020204" pitchFamily="34" charset="0"/>
                <a:cs typeface="Arial" panose="020B0604020202020204" pitchFamily="34" charset="0"/>
              </a:rPr>
              <a:t>Pleurs pas maladie mais signal pour attirer les interactions</a:t>
            </a:r>
          </a:p>
          <a:p>
            <a:r>
              <a:rPr lang="fr-BE" sz="1600" dirty="0">
                <a:latin typeface="Arial" panose="020B0604020202020204" pitchFamily="34" charset="0"/>
                <a:cs typeface="Arial" panose="020B0604020202020204" pitchFamily="34" charset="0"/>
              </a:rPr>
              <a:t>Admis ou non-admis comme normaux selon les cultures et les modes d’éducation</a:t>
            </a:r>
          </a:p>
          <a:p>
            <a:r>
              <a:rPr lang="fr-BE" sz="1600" dirty="0">
                <a:latin typeface="Arial" panose="020B0604020202020204" pitchFamily="34" charset="0"/>
                <a:cs typeface="Arial" panose="020B0604020202020204" pitchFamily="34" charset="0"/>
              </a:rPr>
              <a:t>Pleurs plus nombreux et plus intenses lié à moins de proximité et de réponse</a:t>
            </a:r>
          </a:p>
          <a:p>
            <a:r>
              <a:rPr lang="fr-BE" sz="1600" dirty="0">
                <a:latin typeface="Arial" panose="020B0604020202020204" pitchFamily="34" charset="0"/>
                <a:cs typeface="Arial" panose="020B0604020202020204" pitchFamily="34" charset="0"/>
              </a:rPr>
              <a:t>Amélioration spontanée entre 4 et 9 mois </a:t>
            </a:r>
          </a:p>
          <a:p>
            <a:endParaRPr lang="fr-BE" dirty="0">
              <a:latin typeface="Arial" panose="020B0604020202020204" pitchFamily="34" charset="0"/>
              <a:cs typeface="Arial" panose="020B0604020202020204" pitchFamily="34" charset="0"/>
            </a:endParaRPr>
          </a:p>
          <a:p>
            <a:endParaRPr lang="fr-BE" dirty="0">
              <a:latin typeface="Arial" panose="020B0604020202020204" pitchFamily="34" charset="0"/>
            </a:endParaRPr>
          </a:p>
        </p:txBody>
      </p:sp>
    </p:spTree>
    <p:extLst>
      <p:ext uri="{BB962C8B-B14F-4D97-AF65-F5344CB8AC3E}">
        <p14:creationId xmlns:p14="http://schemas.microsoft.com/office/powerpoint/2010/main" val="35260457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628650" y="613112"/>
            <a:ext cx="7886700" cy="576070"/>
          </a:xfrm>
        </p:spPr>
        <p:txBody>
          <a:bodyPr/>
          <a:lstStyle/>
          <a:p>
            <a:pPr algn="l"/>
            <a:r>
              <a:rPr lang="fr-BE" sz="2800" dirty="0">
                <a:latin typeface="Arial" panose="020B0604020202020204" pitchFamily="34" charset="0"/>
                <a:cs typeface="Arial" panose="020B0604020202020204" pitchFamily="34" charset="0"/>
              </a:rPr>
              <a:t>				</a:t>
            </a:r>
            <a:r>
              <a:rPr lang="fr-BE" sz="2400" dirty="0">
                <a:latin typeface="Arial" panose="020B0604020202020204" pitchFamily="34" charset="0"/>
                <a:cs typeface="Arial" panose="020B0604020202020204" pitchFamily="34" charset="0"/>
              </a:rPr>
              <a:t>Les pleurs: pourquoi?</a:t>
            </a:r>
          </a:p>
        </p:txBody>
      </p:sp>
      <p:sp>
        <p:nvSpPr>
          <p:cNvPr id="3" name="Espace réservé du contenu 2">
            <a:extLst>
              <a:ext uri="{FF2B5EF4-FFF2-40B4-BE49-F238E27FC236}">
                <a16:creationId xmlns:a16="http://schemas.microsoft.com/office/drawing/2014/main" id="{624DCE7A-248B-49D4-911F-308A1F3821D0}"/>
              </a:ext>
            </a:extLst>
          </p:cNvPr>
          <p:cNvSpPr>
            <a:spLocks noGrp="1"/>
          </p:cNvSpPr>
          <p:nvPr>
            <p:ph sz="half" idx="1"/>
          </p:nvPr>
        </p:nvSpPr>
        <p:spPr>
          <a:xfrm>
            <a:off x="856058" y="1189182"/>
            <a:ext cx="3658792" cy="3154218"/>
          </a:xfrm>
        </p:spPr>
        <p:txBody>
          <a:bodyPr>
            <a:noAutofit/>
          </a:bodyPr>
          <a:lstStyle/>
          <a:p>
            <a:r>
              <a:rPr lang="fr-BE" sz="1600" dirty="0">
                <a:latin typeface="Arial" panose="020B0604020202020204" pitchFamily="34" charset="0"/>
                <a:cs typeface="Arial" panose="020B0604020202020204" pitchFamily="34" charset="0"/>
              </a:rPr>
              <a:t>Besoins de base: chaud, froid, lange, inconfort</a:t>
            </a:r>
          </a:p>
          <a:p>
            <a:r>
              <a:rPr lang="fr-BE" sz="1600" dirty="0">
                <a:latin typeface="Arial" panose="020B0604020202020204" pitchFamily="34" charset="0"/>
                <a:cs typeface="Arial" panose="020B0604020202020204" pitchFamily="34" charset="0"/>
              </a:rPr>
              <a:t>Naissance de l’allaitement</a:t>
            </a:r>
          </a:p>
          <a:p>
            <a:r>
              <a:rPr lang="fr-BE" sz="1600" dirty="0">
                <a:latin typeface="Arial" panose="020B0604020202020204" pitchFamily="34" charset="0"/>
                <a:cs typeface="Arial" panose="020B0604020202020204" pitchFamily="34" charset="0"/>
              </a:rPr>
              <a:t>Sommeil agité</a:t>
            </a:r>
          </a:p>
          <a:p>
            <a:r>
              <a:rPr lang="fr-BE" sz="1600" dirty="0">
                <a:latin typeface="Arial" panose="020B0604020202020204" pitchFamily="34" charset="0"/>
                <a:cs typeface="Arial" panose="020B0604020202020204" pitchFamily="34" charset="0"/>
              </a:rPr>
              <a:t>Dysrythmie du soir </a:t>
            </a:r>
          </a:p>
          <a:p>
            <a:r>
              <a:rPr lang="fr-BE" sz="1600" dirty="0">
                <a:latin typeface="Arial" panose="020B0604020202020204" pitchFamily="34" charset="0"/>
                <a:cs typeface="Arial" panose="020B0604020202020204" pitchFamily="34" charset="0"/>
              </a:rPr>
              <a:t>Faim</a:t>
            </a:r>
          </a:p>
          <a:p>
            <a:r>
              <a:rPr lang="fr-BE" sz="1600" dirty="0">
                <a:latin typeface="Arial" panose="020B0604020202020204" pitchFamily="34" charset="0"/>
                <a:cs typeface="Arial" panose="020B0604020202020204" pitchFamily="34" charset="0"/>
              </a:rPr>
              <a:t>Trouble digestif «coliques» «reflux»</a:t>
            </a:r>
          </a:p>
          <a:p>
            <a:r>
              <a:rPr lang="fr-BE" sz="1600" dirty="0">
                <a:latin typeface="Arial" panose="020B0604020202020204" pitchFamily="34" charset="0"/>
                <a:cs typeface="Arial" panose="020B0604020202020204" pitchFamily="34" charset="0"/>
              </a:rPr>
              <a:t>Douleur, maladie</a:t>
            </a:r>
          </a:p>
          <a:p>
            <a:endParaRPr lang="fr-BE" sz="1800" dirty="0">
              <a:latin typeface="Arial" panose="020B0604020202020204" pitchFamily="34" charset="0"/>
              <a:cs typeface="Arial" panose="020B0604020202020204" pitchFamily="34" charset="0"/>
            </a:endParaRPr>
          </a:p>
        </p:txBody>
      </p:sp>
      <p:sp>
        <p:nvSpPr>
          <p:cNvPr id="4" name="Espace réservé du contenu 3">
            <a:extLst>
              <a:ext uri="{FF2B5EF4-FFF2-40B4-BE49-F238E27FC236}">
                <a16:creationId xmlns:a16="http://schemas.microsoft.com/office/drawing/2014/main" id="{A47FC6D1-8595-4279-8E49-C8BD9F285D91}"/>
              </a:ext>
            </a:extLst>
          </p:cNvPr>
          <p:cNvSpPr>
            <a:spLocks noGrp="1"/>
          </p:cNvSpPr>
          <p:nvPr>
            <p:ph sz="half" idx="2"/>
          </p:nvPr>
        </p:nvSpPr>
        <p:spPr>
          <a:xfrm>
            <a:off x="4629151" y="1189182"/>
            <a:ext cx="3656408" cy="3053171"/>
          </a:xfrm>
        </p:spPr>
        <p:txBody>
          <a:bodyPr/>
          <a:lstStyle/>
          <a:p>
            <a:r>
              <a:rPr lang="fr-BE" sz="1600" dirty="0">
                <a:latin typeface="Arial" panose="020B0604020202020204" pitchFamily="34" charset="0"/>
                <a:cs typeface="Arial" panose="020B0604020202020204" pitchFamily="34" charset="0"/>
              </a:rPr>
              <a:t>Surstimulation</a:t>
            </a:r>
          </a:p>
          <a:p>
            <a:r>
              <a:rPr lang="fr-BE" sz="1600" dirty="0">
                <a:latin typeface="Arial" panose="020B0604020202020204" pitchFamily="34" charset="0"/>
                <a:cs typeface="Arial" panose="020B0604020202020204" pitchFamily="34" charset="0"/>
              </a:rPr>
              <a:t>Séparation</a:t>
            </a:r>
          </a:p>
          <a:p>
            <a:r>
              <a:rPr lang="fr-BE" sz="1600" dirty="0">
                <a:latin typeface="Arial" panose="020B0604020202020204" pitchFamily="34" charset="0"/>
                <a:cs typeface="Arial" panose="020B0604020202020204" pitchFamily="34" charset="0"/>
              </a:rPr>
              <a:t>Perte des repères</a:t>
            </a:r>
          </a:p>
          <a:p>
            <a:r>
              <a:rPr lang="fr-BE" sz="1600" dirty="0">
                <a:latin typeface="Arial" panose="020B0604020202020204" pitchFamily="34" charset="0"/>
                <a:cs typeface="Arial" panose="020B0604020202020204" pitchFamily="34" charset="0"/>
              </a:rPr>
              <a:t>Trouble relationnel</a:t>
            </a:r>
          </a:p>
          <a:p>
            <a:r>
              <a:rPr lang="fr-BE" sz="1600" dirty="0">
                <a:latin typeface="Arial" panose="020B0604020202020204" pitchFamily="34" charset="0"/>
                <a:cs typeface="Arial" panose="020B0604020202020204" pitchFamily="34" charset="0"/>
              </a:rPr>
              <a:t>Mère épuisée</a:t>
            </a:r>
          </a:p>
          <a:p>
            <a:r>
              <a:rPr lang="fr-BE" sz="1600" dirty="0">
                <a:latin typeface="Arial" panose="020B0604020202020204" pitchFamily="34" charset="0"/>
                <a:cs typeface="Arial" panose="020B0604020202020204" pitchFamily="34" charset="0"/>
              </a:rPr>
              <a:t>Bébé intense</a:t>
            </a:r>
          </a:p>
          <a:p>
            <a:endParaRPr lang="fr-BE" sz="1800" dirty="0"/>
          </a:p>
        </p:txBody>
      </p:sp>
    </p:spTree>
    <p:extLst>
      <p:ext uri="{BB962C8B-B14F-4D97-AF65-F5344CB8AC3E}">
        <p14:creationId xmlns:p14="http://schemas.microsoft.com/office/powerpoint/2010/main" val="2862833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7CD8B-6B40-46B9-92A2-95914CC3256F}"/>
              </a:ext>
            </a:extLst>
          </p:cNvPr>
          <p:cNvSpPr>
            <a:spLocks noGrp="1"/>
          </p:cNvSpPr>
          <p:nvPr>
            <p:ph type="title"/>
          </p:nvPr>
        </p:nvSpPr>
        <p:spPr>
          <a:xfrm>
            <a:off x="628650" y="0"/>
            <a:ext cx="7886700" cy="1837266"/>
          </a:xfrm>
        </p:spPr>
        <p:txBody>
          <a:bodyPr>
            <a:normAutofit/>
          </a:bodyPr>
          <a:lstStyle/>
          <a:p>
            <a:r>
              <a:rPr lang="fr-BE" dirty="0">
                <a:latin typeface="Arial" panose="020B0604020202020204" pitchFamily="34" charset="0"/>
                <a:cs typeface="Arial" panose="020B0604020202020204" pitchFamily="34" charset="0"/>
              </a:rPr>
              <a:t>					Journal d’un bébé</a:t>
            </a:r>
            <a:br>
              <a:rPr lang="fr-BE" sz="2325" dirty="0">
                <a:latin typeface="Arial" panose="020B0604020202020204" pitchFamily="34" charset="0"/>
                <a:cs typeface="Arial" panose="020B0604020202020204" pitchFamily="34" charset="0"/>
              </a:rPr>
            </a:br>
            <a:br>
              <a:rPr lang="fr-BE" sz="2325" dirty="0">
                <a:latin typeface="Arial" panose="020B0604020202020204" pitchFamily="34" charset="0"/>
                <a:cs typeface="Arial" panose="020B0604020202020204" pitchFamily="34" charset="0"/>
              </a:rPr>
            </a:br>
            <a:r>
              <a:rPr lang="fr-BE" sz="1500" b="1" i="1" dirty="0">
                <a:solidFill>
                  <a:schemeClr val="bg2"/>
                </a:solidFill>
                <a:latin typeface="Arial" panose="020B0604020202020204" pitchFamily="34" charset="0"/>
                <a:cs typeface="Arial" panose="020B0604020202020204" pitchFamily="34" charset="0"/>
              </a:rPr>
              <a:t>Une mise en mots du vécu d’un bébé à l’usage d’adultes qui ne s’en souviennent plus</a:t>
            </a:r>
            <a:br>
              <a:rPr lang="fr-BE" sz="1500" b="1" i="1" dirty="0">
                <a:solidFill>
                  <a:schemeClr val="bg2"/>
                </a:solidFill>
                <a:latin typeface="Arial" panose="020B0604020202020204" pitchFamily="34" charset="0"/>
                <a:cs typeface="Arial" panose="020B0604020202020204" pitchFamily="34" charset="0"/>
              </a:rPr>
            </a:br>
            <a:r>
              <a:rPr lang="fr-BE" sz="2100" dirty="0">
                <a:latin typeface="Cambria" panose="02040503050406030204" pitchFamily="18" charset="0"/>
                <a:cs typeface="Arial" panose="020B0604020202020204" pitchFamily="34" charset="0"/>
              </a:rPr>
              <a:t>  						</a:t>
            </a:r>
            <a:r>
              <a:rPr lang="fr-BE" sz="1600" dirty="0">
                <a:cs typeface="Arial" panose="020B0604020202020204" pitchFamily="34" charset="0"/>
              </a:rPr>
              <a:t>Daniel N. Stern</a:t>
            </a:r>
          </a:p>
        </p:txBody>
      </p:sp>
      <p:sp>
        <p:nvSpPr>
          <p:cNvPr id="3" name="Espace réservé du contenu 2">
            <a:extLst>
              <a:ext uri="{FF2B5EF4-FFF2-40B4-BE49-F238E27FC236}">
                <a16:creationId xmlns:a16="http://schemas.microsoft.com/office/drawing/2014/main" id="{7068B54E-456F-4D9C-A1F9-F8F5B2C4BEC0}"/>
              </a:ext>
            </a:extLst>
          </p:cNvPr>
          <p:cNvSpPr>
            <a:spLocks noGrp="1"/>
          </p:cNvSpPr>
          <p:nvPr>
            <p:ph idx="1"/>
          </p:nvPr>
        </p:nvSpPr>
        <p:spPr>
          <a:xfrm>
            <a:off x="645246" y="1592431"/>
            <a:ext cx="7959243" cy="2649921"/>
          </a:xfrm>
        </p:spPr>
        <p:txBody>
          <a:bodyPr>
            <a:noAutofit/>
          </a:bodyPr>
          <a:lstStyle/>
          <a:p>
            <a:r>
              <a:rPr lang="fr-BE" sz="1600" dirty="0">
                <a:latin typeface="Arial" panose="020B0604020202020204" pitchFamily="34" charset="0"/>
                <a:cs typeface="Arial" panose="020B0604020202020204" pitchFamily="34" charset="0"/>
              </a:rPr>
              <a:t>Journal intime d’un bébé de la naissance à 4 ans.</a:t>
            </a:r>
          </a:p>
          <a:p>
            <a:r>
              <a:rPr lang="fr-BE" sz="1600" dirty="0">
                <a:latin typeface="Arial" panose="020B0604020202020204" pitchFamily="34" charset="0"/>
                <a:cs typeface="Arial" panose="020B0604020202020204" pitchFamily="34" charset="0"/>
              </a:rPr>
              <a:t>Répondre aux questions que tout le monde se pose sur la vie intérieure du petit enfant.</a:t>
            </a:r>
          </a:p>
          <a:p>
            <a:r>
              <a:rPr lang="fr-BE" sz="1600" dirty="0">
                <a:latin typeface="Arial" panose="020B0604020202020204" pitchFamily="34" charset="0"/>
                <a:cs typeface="Arial" panose="020B0604020202020204" pitchFamily="34" charset="0"/>
              </a:rPr>
              <a:t>Dès les premiers regards, les premiers contacts, le bébé va se nourrir de ses ressentis directs et de ceux de son entourage pour élaborer son monde intérieur. </a:t>
            </a:r>
          </a:p>
          <a:p>
            <a:r>
              <a:rPr lang="fr-BE" sz="1600" dirty="0">
                <a:latin typeface="Arial" panose="020B0604020202020204" pitchFamily="34" charset="0"/>
                <a:cs typeface="Arial" panose="020B0604020202020204" pitchFamily="34" charset="0"/>
              </a:rPr>
              <a:t>La naissance ouvre le bébé à la découverte du monde. </a:t>
            </a:r>
          </a:p>
          <a:p>
            <a:r>
              <a:rPr lang="fr-BE" sz="1600" dirty="0">
                <a:latin typeface="Arial" panose="020B0604020202020204" pitchFamily="34" charset="0"/>
                <a:cs typeface="Arial" panose="020B0604020202020204" pitchFamily="34" charset="0"/>
              </a:rPr>
              <a:t>Le rôle des parents, c’est de l’accompagner à son rythme dans cette découverte.</a:t>
            </a:r>
          </a:p>
          <a:p>
            <a:pPr>
              <a:buFontTx/>
              <a:buChar char="-"/>
            </a:pPr>
            <a:endParaRPr lang="fr-BE" sz="1800" dirty="0">
              <a:latin typeface="Arial" panose="020B0604020202020204" pitchFamily="34" charset="0"/>
              <a:cs typeface="Arial" panose="020B0604020202020204" pitchFamily="34" charset="0"/>
            </a:endParaRPr>
          </a:p>
          <a:p>
            <a:pPr>
              <a:buFontTx/>
              <a:buChar char="-"/>
            </a:pPr>
            <a:endParaRPr lang="fr-BE" sz="1800" dirty="0">
              <a:latin typeface="Arial" panose="020B0604020202020204" pitchFamily="34" charset="0"/>
              <a:cs typeface="Arial" panose="020B0604020202020204" pitchFamily="34" charset="0"/>
            </a:endParaRPr>
          </a:p>
          <a:p>
            <a:endParaRPr lang="fr-BE" sz="1800" dirty="0"/>
          </a:p>
        </p:txBody>
      </p:sp>
    </p:spTree>
    <p:extLst>
      <p:ext uri="{BB962C8B-B14F-4D97-AF65-F5344CB8AC3E}">
        <p14:creationId xmlns:p14="http://schemas.microsoft.com/office/powerpoint/2010/main" val="373252225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481903" y="613112"/>
            <a:ext cx="6683765" cy="576070"/>
          </a:xfrm>
        </p:spPr>
        <p:txBody>
          <a:bodyPr>
            <a:normAutofit/>
          </a:bodyPr>
          <a:lstStyle/>
          <a:p>
            <a:pPr algn="l"/>
            <a:r>
              <a:rPr lang="fr-BE" sz="2400" dirty="0">
                <a:latin typeface="Arial" panose="020B0604020202020204" pitchFamily="34" charset="0"/>
                <a:cs typeface="Arial" panose="020B0604020202020204" pitchFamily="34" charset="0"/>
              </a:rPr>
              <a:t>				Histoire de pleurs </a:t>
            </a:r>
          </a:p>
        </p:txBody>
      </p:sp>
      <p:sp>
        <p:nvSpPr>
          <p:cNvPr id="3" name="Espace réservé du contenu 2">
            <a:extLst>
              <a:ext uri="{FF2B5EF4-FFF2-40B4-BE49-F238E27FC236}">
                <a16:creationId xmlns:a16="http://schemas.microsoft.com/office/drawing/2014/main" id="{624DCE7A-248B-49D4-911F-308A1F3821D0}"/>
              </a:ext>
            </a:extLst>
          </p:cNvPr>
          <p:cNvSpPr>
            <a:spLocks noGrp="1"/>
          </p:cNvSpPr>
          <p:nvPr>
            <p:ph idx="1"/>
          </p:nvPr>
        </p:nvSpPr>
        <p:spPr>
          <a:xfrm>
            <a:off x="1461222" y="1419610"/>
            <a:ext cx="7429499" cy="2923791"/>
          </a:xfrm>
        </p:spPr>
        <p:txBody>
          <a:bodyPr>
            <a:normAutofit/>
          </a:bodyPr>
          <a:lstStyle/>
          <a:p>
            <a:pPr marL="0" indent="0">
              <a:buNone/>
            </a:pPr>
            <a:r>
              <a:rPr lang="fr-BE" sz="1300" dirty="0">
                <a:latin typeface="Arial" panose="020B0604020202020204" pitchFamily="34" charset="0"/>
                <a:cs typeface="Arial" panose="020B0604020202020204" pitchFamily="34" charset="0"/>
              </a:rPr>
              <a:t>Journal d’un bébé: </a:t>
            </a:r>
            <a:r>
              <a:rPr lang="fr-BE" sz="1300" dirty="0" err="1">
                <a:latin typeface="Arial" panose="020B0604020202020204" pitchFamily="34" charset="0"/>
                <a:cs typeface="Arial" panose="020B0604020202020204" pitchFamily="34" charset="0"/>
              </a:rPr>
              <a:t>D.Stern</a:t>
            </a:r>
            <a:endParaRPr lang="fr-BE" sz="1300" dirty="0">
              <a:latin typeface="Arial" panose="020B0604020202020204" pitchFamily="34" charset="0"/>
              <a:cs typeface="Arial" panose="020B0604020202020204" pitchFamily="34" charset="0"/>
            </a:endParaRPr>
          </a:p>
          <a:p>
            <a:r>
              <a:rPr lang="fr-BE" sz="1700" dirty="0">
                <a:latin typeface="Arial" panose="020B0604020202020204" pitchFamily="34" charset="0"/>
                <a:cs typeface="Arial" panose="020B0604020202020204" pitchFamily="34" charset="0"/>
              </a:rPr>
              <a:t>Si on décèle de la colère dans les pleurs d’un bébé, on réagira par de la colère ou de la culpabilité.</a:t>
            </a:r>
          </a:p>
          <a:p>
            <a:r>
              <a:rPr lang="fr-BE" sz="1700" dirty="0">
                <a:latin typeface="Arial" panose="020B0604020202020204" pitchFamily="34" charset="0"/>
                <a:cs typeface="Arial" panose="020B0604020202020204" pitchFamily="34" charset="0"/>
              </a:rPr>
              <a:t>Si on y lit du désarroi, on éprouvera et on exprimera de la compassion. </a:t>
            </a:r>
          </a:p>
          <a:p>
            <a:endParaRPr lang="fr-BE" dirty="0"/>
          </a:p>
        </p:txBody>
      </p:sp>
    </p:spTree>
    <p:extLst>
      <p:ext uri="{BB962C8B-B14F-4D97-AF65-F5344CB8AC3E}">
        <p14:creationId xmlns:p14="http://schemas.microsoft.com/office/powerpoint/2010/main" val="3046894838"/>
      </p:ext>
    </p:extLst>
  </p:cSld>
  <p:clrMapOvr>
    <a:masterClrMapping/>
  </p:clrMapOvr>
  <p:transition spd="slow">
    <p:cover/>
  </p:transition>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PT début">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F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 ST PIERRE">
  <a:themeElements>
    <a:clrScheme name="CHU ST PIERRE">
      <a:dk1>
        <a:srgbClr val="262626"/>
      </a:dk1>
      <a:lt1>
        <a:srgbClr val="FFFFFF"/>
      </a:lt1>
      <a:dk2>
        <a:srgbClr val="262626"/>
      </a:dk2>
      <a:lt2>
        <a:srgbClr val="FFFFFF"/>
      </a:lt2>
      <a:accent1>
        <a:srgbClr val="BE242A"/>
      </a:accent1>
      <a:accent2>
        <a:srgbClr val="E5852D"/>
      </a:accent2>
      <a:accent3>
        <a:srgbClr val="00B9B3"/>
      </a:accent3>
      <a:accent4>
        <a:srgbClr val="AA356D"/>
      </a:accent4>
      <a:accent5>
        <a:srgbClr val="AEC736"/>
      </a:accent5>
      <a:accent6>
        <a:srgbClr val="E9BD1D"/>
      </a:accent6>
      <a:hlink>
        <a:srgbClr val="A4A5A4"/>
      </a:hlink>
      <a:folHlink>
        <a:srgbClr val="59595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1467</Words>
  <Application>Microsoft Office PowerPoint</Application>
  <PresentationFormat>Affichage à l'écran (16:9)</PresentationFormat>
  <Paragraphs>351</Paragraphs>
  <Slides>42</Slides>
  <Notes>6</Notes>
  <HiddenSlides>0</HiddenSlides>
  <MMClips>0</MMClips>
  <ScaleCrop>false</ScaleCrop>
  <HeadingPairs>
    <vt:vector size="8" baseType="variant">
      <vt:variant>
        <vt:lpstr>Polices utilisées</vt:lpstr>
      </vt:variant>
      <vt:variant>
        <vt:i4>6</vt:i4>
      </vt:variant>
      <vt:variant>
        <vt:lpstr>Thème</vt:lpstr>
      </vt:variant>
      <vt:variant>
        <vt:i4>4</vt:i4>
      </vt:variant>
      <vt:variant>
        <vt:lpstr>Serveurs OLE incorporés</vt:lpstr>
      </vt:variant>
      <vt:variant>
        <vt:i4>1</vt:i4>
      </vt:variant>
      <vt:variant>
        <vt:lpstr>Titres des diapositives</vt:lpstr>
      </vt:variant>
      <vt:variant>
        <vt:i4>42</vt:i4>
      </vt:variant>
    </vt:vector>
  </HeadingPairs>
  <TitlesOfParts>
    <vt:vector size="53" baseType="lpstr">
      <vt:lpstr>Arial</vt:lpstr>
      <vt:lpstr>Book Antiqua</vt:lpstr>
      <vt:lpstr>Calibri</vt:lpstr>
      <vt:lpstr>Calibri Light</vt:lpstr>
      <vt:lpstr>Cambria</vt:lpstr>
      <vt:lpstr>Myriad Pro</vt:lpstr>
      <vt:lpstr>PPT début</vt:lpstr>
      <vt:lpstr>PPT Fin</vt:lpstr>
      <vt:lpstr>CHU ST PIERRE</vt:lpstr>
      <vt:lpstr>Circuit</vt:lpstr>
      <vt:lpstr>Bitmap Image</vt:lpstr>
      <vt:lpstr>Séance d’informations destinée aux futurs parents</vt:lpstr>
      <vt:lpstr>      Au menu</vt:lpstr>
      <vt:lpstr>Brazelton et les compétences du nourrisson </vt:lpstr>
      <vt:lpstr>Présentation PowerPoint</vt:lpstr>
      <vt:lpstr>Présentation PowerPoint</vt:lpstr>
      <vt:lpstr>           Les pleurs:        comprendre et s’adapter  </vt:lpstr>
      <vt:lpstr>    Les pleurs: pourquoi?</vt:lpstr>
      <vt:lpstr>     Journal d’un bébé  Une mise en mots du vécu d’un bébé à l’usage d’adultes qui ne s’en souviennent plus         Daniel N. Stern</vt:lpstr>
      <vt:lpstr>    Histoire de pleurs </vt:lpstr>
      <vt:lpstr>   Histoire de pleurs</vt:lpstr>
      <vt:lpstr>    Réassurance du bébé: tous       les sens participent</vt:lpstr>
      <vt:lpstr>            Manœuvres de     Consolation</vt:lpstr>
      <vt:lpstr>     Le sommeil du bébé</vt:lpstr>
      <vt:lpstr>    Le sommeil du bébé</vt:lpstr>
      <vt:lpstr>L    Le sommeil du bébé</vt:lpstr>
      <vt:lpstr>                Fonctions du sommeil</vt:lpstr>
      <vt:lpstr>     Types de sommeil</vt:lpstr>
      <vt:lpstr>Présentation PowerPoint</vt:lpstr>
      <vt:lpstr>               Question de timing</vt:lpstr>
      <vt:lpstr>    Le sommeil du nouveau-né</vt:lpstr>
      <vt:lpstr>Présentation PowerPoint</vt:lpstr>
      <vt:lpstr>    Le sommeil du nouveau-né</vt:lpstr>
      <vt:lpstr>     sommeil agité</vt:lpstr>
      <vt:lpstr>    sommeil agité</vt:lpstr>
      <vt:lpstr>Présentation PowerPoint</vt:lpstr>
      <vt:lpstr>    Le sommeil du bébé:        quelques repères </vt:lpstr>
      <vt:lpstr>    Les petits conseils</vt:lpstr>
      <vt:lpstr>    Trois conditions pour un   sommeil autonome chez le jeune enfant</vt:lpstr>
      <vt:lpstr>      Les conseils de sécurité </vt:lpstr>
      <vt:lpstr>   Les conseils de sécurité</vt:lpstr>
      <vt:lpstr>L    Les conseils de sécurité</vt:lpstr>
      <vt:lpstr>     Dysrythmie du soir </vt:lpstr>
      <vt:lpstr>     Que faire? </vt:lpstr>
      <vt:lpstr>     Que faire?</vt:lpstr>
      <vt:lpstr>      Apprendre une des     bases du rôle éducatif des parents</vt:lpstr>
      <vt:lpstr>     Héritage de Brazelton:       quelques mots-clefs    (Dr Joshua Sparrow; colloque Brazelton Paris mai 2017)</vt:lpstr>
      <vt:lpstr>    Du livre des parents au livre          de l’enfant</vt:lpstr>
      <vt:lpstr>Présentation PowerPoint</vt:lpstr>
      <vt:lpstr>   Références BIBLIOGRAPHIQUES      </vt:lpstr>
      <vt:lpstr>   Bibliographie Brazelton </vt:lpstr>
      <vt:lpstr>   Bibliographie Brazelton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lucej01</cp:lastModifiedBy>
  <cp:revision>7540</cp:revision>
  <cp:lastPrinted>2018-09-21T07:53:45Z</cp:lastPrinted>
  <dcterms:created xsi:type="dcterms:W3CDTF">2014-09-03T19:30:44Z</dcterms:created>
  <dcterms:modified xsi:type="dcterms:W3CDTF">2020-02-13T08:02:38Z</dcterms:modified>
</cp:coreProperties>
</file>